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6"/>
  </p:handoutMasterIdLst>
  <p:sldIdLst>
    <p:sldId id="256" r:id="rId2"/>
    <p:sldId id="280" r:id="rId3"/>
    <p:sldId id="271" r:id="rId4"/>
    <p:sldId id="281" r:id="rId5"/>
    <p:sldId id="282" r:id="rId6"/>
    <p:sldId id="284" r:id="rId7"/>
    <p:sldId id="286" r:id="rId8"/>
    <p:sldId id="283" r:id="rId9"/>
    <p:sldId id="287" r:id="rId10"/>
    <p:sldId id="285" r:id="rId11"/>
    <p:sldId id="288" r:id="rId12"/>
    <p:sldId id="289" r:id="rId13"/>
    <p:sldId id="290" r:id="rId14"/>
    <p:sldId id="291" r:id="rId15"/>
    <p:sldId id="293" r:id="rId16"/>
    <p:sldId id="292" r:id="rId17"/>
    <p:sldId id="299" r:id="rId18"/>
    <p:sldId id="301" r:id="rId19"/>
    <p:sldId id="300" r:id="rId20"/>
    <p:sldId id="294" r:id="rId21"/>
    <p:sldId id="296" r:id="rId22"/>
    <p:sldId id="295" r:id="rId23"/>
    <p:sldId id="298" r:id="rId24"/>
    <p:sldId id="297" r:id="rId25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556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6E74-9D64-441C-A888-0A6A469E327C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9E4A7-6EC5-49EC-8546-6C3064B5D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83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581384-98FD-4229-9223-995547457142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FC777BF-35BC-400D-92D5-37D99A0EBBF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581129"/>
            <a:ext cx="8064896" cy="13681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Наталья Николаевна Филиппова</a:t>
            </a: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Bookman Old Style" pitchFamily="18" charset="0"/>
              </a:rPr>
              <a:t>начальник главного управления обязательной юридической экспертизы нормативных правовых актов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00" y="2268248"/>
            <a:ext cx="8928992" cy="187220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Министерство юстиции Республики Беларусь</a:t>
            </a:r>
            <a:endParaRPr lang="ru-RU" sz="5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000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200298" y="1412776"/>
            <a:ext cx="3291582" cy="5184576"/>
          </a:xfrm>
          <a:prstGeom prst="roundRect">
            <a:avLst>
              <a:gd name="adj" fmla="val 83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45720" indent="0">
              <a:buNone/>
            </a:pPr>
            <a:r>
              <a:rPr lang="ru-RU" sz="1100" b="1" dirty="0" smtClean="0">
                <a:solidFill>
                  <a:srgbClr val="FF0000"/>
                </a:solidFill>
                <a:latin typeface="Bookman Old Style" pitchFamily="18" charset="0"/>
              </a:rPr>
              <a:t>В Инструкции</a:t>
            </a:r>
          </a:p>
          <a:p>
            <a:pPr marL="45720" indent="0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…</a:t>
            </a:r>
          </a:p>
          <a:p>
            <a:pPr marL="45720" indent="0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2.1. для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получения утвержденного местными исполнительными и распорядительными органами акта приемки объекта в эксплуатацию физические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лица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помимо </a:t>
            </a:r>
            <a:r>
              <a:rPr lang="ru-RU" sz="1400" b="1" dirty="0">
                <a:solidFill>
                  <a:srgbClr val="FF0000"/>
                </a:solidFill>
                <a:latin typeface="Bookman Old Style" pitchFamily="18" charset="0"/>
              </a:rPr>
              <a:t>документов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указанных в подпункте 9.3.4 пункта 9.3 перечня административных процедур, осуществляемых государственными органами и иными организациями по заявлениям граждан, утвержденного Указом Президента Республики Беларусь от 26 апреля 2010 г.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№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200 "Об административных процедурах, осуществляемых государственными органами и иными организациями по заявлениям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граждан«, подают:</a:t>
            </a:r>
          </a:p>
          <a:p>
            <a:pPr marL="4572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копии договоров подряда;</a:t>
            </a:r>
          </a:p>
          <a:p>
            <a:pPr marL="45720" indent="0">
              <a:buNone/>
            </a:pPr>
            <a:r>
              <a:rPr lang="ru-RU" sz="1400" b="1" dirty="0">
                <a:solidFill>
                  <a:srgbClr val="FF0000"/>
                </a:solidFill>
                <a:latin typeface="Bookman Old Style" pitchFamily="18" charset="0"/>
              </a:rPr>
              <a:t>т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ехнический паспорт или ведомость технических характеристик;</a:t>
            </a:r>
          </a:p>
          <a:p>
            <a:pPr marL="45720" indent="0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…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932040" y="188640"/>
            <a:ext cx="4154636" cy="5544616"/>
          </a:xfrm>
          <a:prstGeom prst="roundRect">
            <a:avLst>
              <a:gd name="adj" fmla="val 83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endParaRPr lang="ru-RU" sz="11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45720" indent="0" algn="r">
              <a:buNone/>
            </a:pPr>
            <a:r>
              <a:rPr lang="ru-RU" sz="1100" b="1" dirty="0" smtClean="0">
                <a:solidFill>
                  <a:srgbClr val="FF0000"/>
                </a:solidFill>
                <a:latin typeface="Bookman Old Style" pitchFamily="18" charset="0"/>
              </a:rPr>
              <a:t>Форма                                            </a:t>
            </a:r>
            <a:endParaRPr lang="ru-RU" sz="11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marL="45720" indent="0" algn="ctr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ЗАЯВЛЕНИЕ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b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допуске юридических лиц и индивидуальных предпринимателей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осуществлению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деятельности по обеззараживанию и маркировке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древесного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упаковочного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материала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Заявитель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_____________________________________________________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…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Прошу  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допустить  к  осуществлению  деятельности  по 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обеззараживанию и 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маркировке  древесного упаковочного материала и присвоить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индивидуальный регистрационный номер. Подтверждаю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 что  сведения,  содержащиеся  в  настоящем заявлении и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 представленных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документах, достоверны.</a:t>
            </a:r>
          </a:p>
          <a:p>
            <a:pPr marL="45720" indent="0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Приложение:</a:t>
            </a:r>
          </a:p>
          <a:p>
            <a:pPr marL="45720" indent="0"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документы, указанные в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подпункте 24.22 единого перечня административных процедур, осуществляемых государственными органами и иными организациями в отношении юридических лиц и индивидуальных предпринимателей, утвержденного постановлением Совета Министров Республики Беларусь от 17 февраля 2012 г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.№ 156;</a:t>
            </a:r>
          </a:p>
          <a:p>
            <a:pPr marL="4572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сведения о…;</a:t>
            </a:r>
          </a:p>
          <a:p>
            <a:pPr marL="4572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копии документов … .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marL="45720" indent="0">
              <a:buNone/>
            </a:pPr>
            <a:endParaRPr lang="ru-RU" sz="11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4" b="97070" l="4297" r="93359">
                        <a14:foregroundMark x1="17578" y1="10938" x2="17578" y2="10938"/>
                        <a14:foregroundMark x1="26693" y1="10645" x2="26693" y2="10645"/>
                        <a14:foregroundMark x1="27344" y1="14941" x2="27344" y2="14941"/>
                        <a14:foregroundMark x1="19401" y1="16602" x2="19401" y2="16602"/>
                        <a14:foregroundMark x1="29036" y1="30078" x2="29036" y2="30078"/>
                        <a14:backgroundMark x1="56510" y1="83887" x2="57161" y2="83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800"/>
            <a:ext cx="4382616" cy="58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1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45356" y="188640"/>
            <a:ext cx="8640960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Дополнительные основания для отказа в приеме заявления или совершения административной процедуры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7" t="57876" r="9423" b="22344"/>
          <a:stretch/>
        </p:blipFill>
        <p:spPr bwMode="auto">
          <a:xfrm>
            <a:off x="315303" y="1399385"/>
            <a:ext cx="6747413" cy="1669576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5" t="22124" r="13266" b="64972"/>
          <a:stretch/>
        </p:blipFill>
        <p:spPr bwMode="auto">
          <a:xfrm>
            <a:off x="6156176" y="1146150"/>
            <a:ext cx="2719734" cy="791509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915816" y="3284984"/>
            <a:ext cx="6120679" cy="3312368"/>
          </a:xfrm>
          <a:prstGeom prst="roundRect">
            <a:avLst>
              <a:gd name="adj" fmla="val 810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00480" tIns="200480" rIns="200480" bIns="200480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 smtClean="0">
                <a:latin typeface="Bookman Old Style" pitchFamily="18" charset="0"/>
              </a:rPr>
              <a:t>Например:</a:t>
            </a:r>
          </a:p>
          <a:p>
            <a:pPr lvl="0" algn="just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 smtClean="0">
                <a:latin typeface="Bookman Old Style" pitchFamily="18" charset="0"/>
              </a:rPr>
              <a:t>Решение об отказе в аккредитации принимается в случаях, предусмотренных статьей 25 Закона Республики Беларусь от 28 октября 2008 г. № 433-З «Об основах административных процедур», </a:t>
            </a:r>
            <a:r>
              <a:rPr lang="ru-RU" sz="2400" b="1" u="sng" kern="1200" dirty="0" smtClean="0">
                <a:latin typeface="Bookman Old Style" pitchFamily="18" charset="0"/>
              </a:rPr>
              <a:t>а также в случа</a:t>
            </a:r>
            <a:r>
              <a:rPr lang="ru-RU" sz="2400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е</a:t>
            </a:r>
            <a:r>
              <a:rPr lang="ru-RU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u="sng" dirty="0" smtClean="0">
                <a:latin typeface="Bookman Old Style" pitchFamily="18" charset="0"/>
              </a:rPr>
              <a:t>несоответствия требованиям, предъявляемым к аккредитуемой организации.</a:t>
            </a:r>
            <a:endParaRPr lang="ru-RU" sz="2400" b="1" u="sng" kern="1200" dirty="0">
              <a:latin typeface="Bookman Old Style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6" b="100000" l="33158" r="68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3" r="29852"/>
          <a:stretch/>
        </p:blipFill>
        <p:spPr bwMode="auto">
          <a:xfrm>
            <a:off x="28237" y="2848969"/>
            <a:ext cx="3509497" cy="391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9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28806" r="19907" b="19012"/>
          <a:stretch/>
        </p:blipFill>
        <p:spPr bwMode="auto">
          <a:xfrm>
            <a:off x="323528" y="783467"/>
            <a:ext cx="8640960" cy="4755527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0752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4320480" cy="5976664"/>
          </a:xfrm>
          <a:prstGeom prst="roundRect">
            <a:avLst>
              <a:gd name="adj" fmla="val 942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Заявитель обращается в заинтересованный орган с заявлением, в котором отражаются следующие </a:t>
            </a: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сведения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</a:p>
          <a:p>
            <a:pPr marL="45720" indent="0" algn="ctr">
              <a:buNone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45720" indent="0" algn="ctr">
              <a:buNone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наименование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инвестиционного договора …, дата его заключения…;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наименование инвестиционного проекта … и срок его реализации;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наименование объекта …;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полное наименование и учетный номер плательщика заявителя … или фамилия, собственное имя, отчество и гражданство заявителя …;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реквизиты внешнеторгового контракта;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реквизиты законодательного акта … 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300" l="8200" r="93000">
                        <a14:foregroundMark x1="37700" y1="75100" x2="37700" y2="75100"/>
                        <a14:foregroundMark x1="33900" y1="71800" x2="33900" y2="71800"/>
                        <a14:backgroundMark x1="66200" y1="81500" x2="66200" y2="81500"/>
                        <a14:backgroundMark x1="67600" y1="86900" x2="67600" y2="8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3" r="18041" b="8697"/>
          <a:stretch/>
        </p:blipFill>
        <p:spPr bwMode="auto">
          <a:xfrm>
            <a:off x="4067944" y="-21025"/>
            <a:ext cx="4619401" cy="481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355976" y="4581128"/>
            <a:ext cx="4680520" cy="144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itchFamily="18" charset="0"/>
              </a:rPr>
              <a:t>Форму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заявления утверждает </a:t>
            </a:r>
            <a:r>
              <a:rPr lang="ru-RU" sz="2000" b="1" dirty="0">
                <a:solidFill>
                  <a:srgbClr val="FF0000"/>
                </a:solidFill>
                <a:latin typeface="Bookman Old Style" pitchFamily="18" charset="0"/>
              </a:rPr>
              <a:t>заинтересованный орган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9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350697" y="1084753"/>
            <a:ext cx="4106042" cy="1283138"/>
          </a:xfrm>
          <a:custGeom>
            <a:avLst/>
            <a:gdLst>
              <a:gd name="connsiteX0" fmla="*/ 0 w 4106042"/>
              <a:gd name="connsiteY0" fmla="*/ 0 h 1283138"/>
              <a:gd name="connsiteX1" fmla="*/ 4106042 w 4106042"/>
              <a:gd name="connsiteY1" fmla="*/ 0 h 1283138"/>
              <a:gd name="connsiteX2" fmla="*/ 4106042 w 4106042"/>
              <a:gd name="connsiteY2" fmla="*/ 1283138 h 1283138"/>
              <a:gd name="connsiteX3" fmla="*/ 0 w 4106042"/>
              <a:gd name="connsiteY3" fmla="*/ 1283138 h 1283138"/>
              <a:gd name="connsiteX4" fmla="*/ 0 w 4106042"/>
              <a:gd name="connsiteY4" fmla="*/ 0 h 12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042" h="1283138">
                <a:moveTo>
                  <a:pt x="0" y="0"/>
                </a:moveTo>
                <a:lnTo>
                  <a:pt x="4106042" y="0"/>
                </a:lnTo>
                <a:lnTo>
                  <a:pt x="4106042" y="1283138"/>
                </a:lnTo>
                <a:lnTo>
                  <a:pt x="0" y="128313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112" tIns="53340" rIns="53340" bIns="5334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Указание иного органа, чем тот, который уполномочен на осуществление административной процедуры</a:t>
            </a:r>
            <a:endParaRPr lang="ru-RU" sz="14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612" y="899411"/>
            <a:ext cx="898196" cy="134729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олилиния 5"/>
          <p:cNvSpPr/>
          <p:nvPr/>
        </p:nvSpPr>
        <p:spPr>
          <a:xfrm>
            <a:off x="4930353" y="1084753"/>
            <a:ext cx="4106042" cy="1283138"/>
          </a:xfrm>
          <a:custGeom>
            <a:avLst/>
            <a:gdLst>
              <a:gd name="connsiteX0" fmla="*/ 0 w 4106042"/>
              <a:gd name="connsiteY0" fmla="*/ 0 h 1283138"/>
              <a:gd name="connsiteX1" fmla="*/ 4106042 w 4106042"/>
              <a:gd name="connsiteY1" fmla="*/ 0 h 1283138"/>
              <a:gd name="connsiteX2" fmla="*/ 4106042 w 4106042"/>
              <a:gd name="connsiteY2" fmla="*/ 1283138 h 1283138"/>
              <a:gd name="connsiteX3" fmla="*/ 0 w 4106042"/>
              <a:gd name="connsiteY3" fmla="*/ 1283138 h 1283138"/>
              <a:gd name="connsiteX4" fmla="*/ 0 w 4106042"/>
              <a:gd name="connsiteY4" fmla="*/ 0 h 12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042" h="1283138">
                <a:moveTo>
                  <a:pt x="0" y="0"/>
                </a:moveTo>
                <a:lnTo>
                  <a:pt x="4106042" y="0"/>
                </a:lnTo>
                <a:lnTo>
                  <a:pt x="4106042" y="1283138"/>
                </a:lnTo>
                <a:lnTo>
                  <a:pt x="0" y="128313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112" tIns="53340" rIns="53340" bIns="5334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Исключение права на досудебный порядок обжалования административного решения</a:t>
            </a:r>
            <a:endParaRPr lang="ru-RU" sz="14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59268" y="899411"/>
            <a:ext cx="898196" cy="134729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олилиния 7"/>
          <p:cNvSpPr/>
          <p:nvPr/>
        </p:nvSpPr>
        <p:spPr>
          <a:xfrm>
            <a:off x="4930353" y="2738836"/>
            <a:ext cx="4106042" cy="1283138"/>
          </a:xfrm>
          <a:custGeom>
            <a:avLst/>
            <a:gdLst>
              <a:gd name="connsiteX0" fmla="*/ 0 w 4106042"/>
              <a:gd name="connsiteY0" fmla="*/ 0 h 1283138"/>
              <a:gd name="connsiteX1" fmla="*/ 4106042 w 4106042"/>
              <a:gd name="connsiteY1" fmla="*/ 0 h 1283138"/>
              <a:gd name="connsiteX2" fmla="*/ 4106042 w 4106042"/>
              <a:gd name="connsiteY2" fmla="*/ 1283138 h 1283138"/>
              <a:gd name="connsiteX3" fmla="*/ 0 w 4106042"/>
              <a:gd name="connsiteY3" fmla="*/ 1283138 h 1283138"/>
              <a:gd name="connsiteX4" fmla="*/ 0 w 4106042"/>
              <a:gd name="connsiteY4" fmla="*/ 0 h 12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042" h="1283138">
                <a:moveTo>
                  <a:pt x="0" y="0"/>
                </a:moveTo>
                <a:lnTo>
                  <a:pt x="4106042" y="0"/>
                </a:lnTo>
                <a:lnTo>
                  <a:pt x="4106042" y="1283138"/>
                </a:lnTo>
                <a:lnTo>
                  <a:pt x="0" y="128313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112" tIns="53340" rIns="53340" bIns="5334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Некорректные наименования административных процедур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59268" y="2553494"/>
            <a:ext cx="898196" cy="134729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олилиния 9"/>
          <p:cNvSpPr/>
          <p:nvPr/>
        </p:nvSpPr>
        <p:spPr>
          <a:xfrm>
            <a:off x="2403718" y="4509120"/>
            <a:ext cx="4106042" cy="1283138"/>
          </a:xfrm>
          <a:custGeom>
            <a:avLst/>
            <a:gdLst>
              <a:gd name="connsiteX0" fmla="*/ 0 w 4106042"/>
              <a:gd name="connsiteY0" fmla="*/ 0 h 1283138"/>
              <a:gd name="connsiteX1" fmla="*/ 4106042 w 4106042"/>
              <a:gd name="connsiteY1" fmla="*/ 0 h 1283138"/>
              <a:gd name="connsiteX2" fmla="*/ 4106042 w 4106042"/>
              <a:gd name="connsiteY2" fmla="*/ 1283138 h 1283138"/>
              <a:gd name="connsiteX3" fmla="*/ 0 w 4106042"/>
              <a:gd name="connsiteY3" fmla="*/ 1283138 h 1283138"/>
              <a:gd name="connsiteX4" fmla="*/ 0 w 4106042"/>
              <a:gd name="connsiteY4" fmla="*/ 0 h 12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042" h="1283138">
                <a:moveTo>
                  <a:pt x="0" y="0"/>
                </a:moveTo>
                <a:lnTo>
                  <a:pt x="4106042" y="0"/>
                </a:lnTo>
                <a:lnTo>
                  <a:pt x="4106042" y="1283138"/>
                </a:lnTo>
                <a:lnTo>
                  <a:pt x="0" y="128313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112" tIns="53340" rIns="53340" bIns="5334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Изменение сроков ответа заявителям о результатах принятого административного решения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32633" y="4323778"/>
            <a:ext cx="898196" cy="134729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 11"/>
          <p:cNvSpPr/>
          <p:nvPr/>
        </p:nvSpPr>
        <p:spPr>
          <a:xfrm>
            <a:off x="350697" y="2727512"/>
            <a:ext cx="4106042" cy="1283138"/>
          </a:xfrm>
          <a:custGeom>
            <a:avLst/>
            <a:gdLst>
              <a:gd name="connsiteX0" fmla="*/ 0 w 4106042"/>
              <a:gd name="connsiteY0" fmla="*/ 0 h 1283138"/>
              <a:gd name="connsiteX1" fmla="*/ 4106042 w 4106042"/>
              <a:gd name="connsiteY1" fmla="*/ 0 h 1283138"/>
              <a:gd name="connsiteX2" fmla="*/ 4106042 w 4106042"/>
              <a:gd name="connsiteY2" fmla="*/ 1283138 h 1283138"/>
              <a:gd name="connsiteX3" fmla="*/ 0 w 4106042"/>
              <a:gd name="connsiteY3" fmla="*/ 1283138 h 1283138"/>
              <a:gd name="connsiteX4" fmla="*/ 0 w 4106042"/>
              <a:gd name="connsiteY4" fmla="*/ 0 h 12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042" h="1283138">
                <a:moveTo>
                  <a:pt x="0" y="0"/>
                </a:moveTo>
                <a:lnTo>
                  <a:pt x="4106042" y="0"/>
                </a:lnTo>
                <a:lnTo>
                  <a:pt x="4106042" y="1283138"/>
                </a:lnTo>
                <a:lnTo>
                  <a:pt x="0" y="128313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112" tIns="53340" rIns="53340" bIns="5334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Установление платы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612" y="2542170"/>
            <a:ext cx="898196" cy="134729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3970833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34796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Несвоевременное принятие нормативных правовых актов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4" t="30622" r="24423" b="12528"/>
          <a:stretch/>
        </p:blipFill>
        <p:spPr bwMode="auto">
          <a:xfrm>
            <a:off x="323528" y="1484784"/>
            <a:ext cx="4680520" cy="4464496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508104" y="1637022"/>
            <a:ext cx="3496827" cy="4160019"/>
            <a:chOff x="5508104" y="1637022"/>
            <a:chExt cx="3496827" cy="4160019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1" t="23003" r="9368" b="16337"/>
            <a:stretch/>
          </p:blipFill>
          <p:spPr bwMode="auto">
            <a:xfrm>
              <a:off x="5508104" y="1637022"/>
              <a:ext cx="3496827" cy="4160019"/>
            </a:xfrm>
            <a:prstGeom prst="rect">
              <a:avLst/>
            </a:prstGeom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508104" y="1637022"/>
              <a:ext cx="3496827" cy="567842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Стрелка вправо 7"/>
          <p:cNvSpPr/>
          <p:nvPr/>
        </p:nvSpPr>
        <p:spPr>
          <a:xfrm>
            <a:off x="4788024" y="2996952"/>
            <a:ext cx="864096" cy="100811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28806" r="51574" b="32345"/>
          <a:stretch/>
        </p:blipFill>
        <p:spPr bwMode="auto">
          <a:xfrm>
            <a:off x="827584" y="404664"/>
            <a:ext cx="7488832" cy="5910914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4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7" b="90000" l="10000" r="90000">
                        <a14:foregroundMark x1="44583" y1="6667" x2="44583" y2="6667"/>
                        <a14:foregroundMark x1="21389" y1="67639" x2="21389" y2="67639"/>
                        <a14:backgroundMark x1="44583" y1="6528" x2="44583" y2="6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488" y="620688"/>
            <a:ext cx="57675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25843" r="50556" b="8807"/>
          <a:stretch/>
        </p:blipFill>
        <p:spPr bwMode="auto">
          <a:xfrm>
            <a:off x="3707904" y="702742"/>
            <a:ext cx="4392488" cy="5174530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0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24691" r="51759" b="13909"/>
          <a:stretch/>
        </p:blipFill>
        <p:spPr bwMode="auto">
          <a:xfrm>
            <a:off x="289425" y="1844824"/>
            <a:ext cx="4248472" cy="4553680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25021" r="50740" b="14239"/>
          <a:stretch/>
        </p:blipFill>
        <p:spPr bwMode="auto">
          <a:xfrm>
            <a:off x="4716134" y="188640"/>
            <a:ext cx="4158161" cy="4165600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3" b="89932" l="7198" r="89893">
                        <a14:foregroundMark x1="37825" y1="12109" x2="37825" y2="12109"/>
                        <a14:foregroundMark x1="20368" y1="21769" x2="20368" y2="21769"/>
                        <a14:backgroundMark x1="77795" y1="83673" x2="77795" y2="83673"/>
                        <a14:backgroundMark x1="57887" y1="84626" x2="57887" y2="84626"/>
                        <a14:backgroundMark x1="56508" y1="84626" x2="56508" y2="84626"/>
                        <a14:backgroundMark x1="56202" y1="82993" x2="56202" y2="82993"/>
                        <a14:backgroundMark x1="61409" y1="85578" x2="61409" y2="85578"/>
                        <a14:backgroundMark x1="63553" y1="85578" x2="63553" y2="8557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18" y="1196752"/>
            <a:ext cx="3956343" cy="445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11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верх 2"/>
          <p:cNvSpPr/>
          <p:nvPr/>
        </p:nvSpPr>
        <p:spPr>
          <a:xfrm>
            <a:off x="137025" y="94663"/>
            <a:ext cx="2922804" cy="3076181"/>
          </a:xfrm>
          <a:prstGeom prst="upArrow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олилиния 4"/>
          <p:cNvSpPr/>
          <p:nvPr/>
        </p:nvSpPr>
        <p:spPr>
          <a:xfrm>
            <a:off x="2852509" y="418707"/>
            <a:ext cx="4959911" cy="2468451"/>
          </a:xfrm>
          <a:custGeom>
            <a:avLst/>
            <a:gdLst>
              <a:gd name="connsiteX0" fmla="*/ 0 w 4959911"/>
              <a:gd name="connsiteY0" fmla="*/ 411417 h 2468451"/>
              <a:gd name="connsiteX1" fmla="*/ 411417 w 4959911"/>
              <a:gd name="connsiteY1" fmla="*/ 0 h 2468451"/>
              <a:gd name="connsiteX2" fmla="*/ 4548494 w 4959911"/>
              <a:gd name="connsiteY2" fmla="*/ 0 h 2468451"/>
              <a:gd name="connsiteX3" fmla="*/ 4959911 w 4959911"/>
              <a:gd name="connsiteY3" fmla="*/ 411417 h 2468451"/>
              <a:gd name="connsiteX4" fmla="*/ 4959911 w 4959911"/>
              <a:gd name="connsiteY4" fmla="*/ 2057034 h 2468451"/>
              <a:gd name="connsiteX5" fmla="*/ 4548494 w 4959911"/>
              <a:gd name="connsiteY5" fmla="*/ 2468451 h 2468451"/>
              <a:gd name="connsiteX6" fmla="*/ 411417 w 4959911"/>
              <a:gd name="connsiteY6" fmla="*/ 2468451 h 2468451"/>
              <a:gd name="connsiteX7" fmla="*/ 0 w 4959911"/>
              <a:gd name="connsiteY7" fmla="*/ 2057034 h 2468451"/>
              <a:gd name="connsiteX8" fmla="*/ 0 w 4959911"/>
              <a:gd name="connsiteY8" fmla="*/ 411417 h 246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9911" h="2468451">
                <a:moveTo>
                  <a:pt x="0" y="411417"/>
                </a:moveTo>
                <a:cubicBezTo>
                  <a:pt x="0" y="184198"/>
                  <a:pt x="184198" y="0"/>
                  <a:pt x="411417" y="0"/>
                </a:cubicBezTo>
                <a:lnTo>
                  <a:pt x="4548494" y="0"/>
                </a:lnTo>
                <a:cubicBezTo>
                  <a:pt x="4775713" y="0"/>
                  <a:pt x="4959911" y="184198"/>
                  <a:pt x="4959911" y="411417"/>
                </a:cubicBezTo>
                <a:lnTo>
                  <a:pt x="4959911" y="2057034"/>
                </a:lnTo>
                <a:cubicBezTo>
                  <a:pt x="4959911" y="2284253"/>
                  <a:pt x="4775713" y="2468451"/>
                  <a:pt x="4548494" y="2468451"/>
                </a:cubicBezTo>
                <a:lnTo>
                  <a:pt x="411417" y="2468451"/>
                </a:lnTo>
                <a:cubicBezTo>
                  <a:pt x="184198" y="2468451"/>
                  <a:pt x="0" y="2284253"/>
                  <a:pt x="0" y="2057034"/>
                </a:cubicBezTo>
                <a:lnTo>
                  <a:pt x="0" y="411417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1188" tIns="120500" rIns="291188" bIns="29118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0" kern="1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При проведении обязательной юридической экспертизы не осуществляется оценка:</a:t>
            </a:r>
            <a:endParaRPr lang="ru-RU" sz="2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11565" y="3429007"/>
            <a:ext cx="2922804" cy="307618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7" name="Полилиния 6"/>
          <p:cNvSpPr/>
          <p:nvPr/>
        </p:nvSpPr>
        <p:spPr>
          <a:xfrm>
            <a:off x="3059829" y="3219089"/>
            <a:ext cx="5978627" cy="3452091"/>
          </a:xfrm>
          <a:custGeom>
            <a:avLst/>
            <a:gdLst>
              <a:gd name="connsiteX0" fmla="*/ 0 w 5978627"/>
              <a:gd name="connsiteY0" fmla="*/ 575360 h 3452091"/>
              <a:gd name="connsiteX1" fmla="*/ 575360 w 5978627"/>
              <a:gd name="connsiteY1" fmla="*/ 0 h 3452091"/>
              <a:gd name="connsiteX2" fmla="*/ 5403267 w 5978627"/>
              <a:gd name="connsiteY2" fmla="*/ 0 h 3452091"/>
              <a:gd name="connsiteX3" fmla="*/ 5978627 w 5978627"/>
              <a:gd name="connsiteY3" fmla="*/ 575360 h 3452091"/>
              <a:gd name="connsiteX4" fmla="*/ 5978627 w 5978627"/>
              <a:gd name="connsiteY4" fmla="*/ 2876731 h 3452091"/>
              <a:gd name="connsiteX5" fmla="*/ 5403267 w 5978627"/>
              <a:gd name="connsiteY5" fmla="*/ 3452091 h 3452091"/>
              <a:gd name="connsiteX6" fmla="*/ 575360 w 5978627"/>
              <a:gd name="connsiteY6" fmla="*/ 3452091 h 3452091"/>
              <a:gd name="connsiteX7" fmla="*/ 0 w 5978627"/>
              <a:gd name="connsiteY7" fmla="*/ 2876731 h 3452091"/>
              <a:gd name="connsiteX8" fmla="*/ 0 w 5978627"/>
              <a:gd name="connsiteY8" fmla="*/ 575360 h 34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8627" h="3452091">
                <a:moveTo>
                  <a:pt x="0" y="575360"/>
                </a:moveTo>
                <a:cubicBezTo>
                  <a:pt x="0" y="257597"/>
                  <a:pt x="257597" y="0"/>
                  <a:pt x="575360" y="0"/>
                </a:cubicBezTo>
                <a:lnTo>
                  <a:pt x="5403267" y="0"/>
                </a:lnTo>
                <a:cubicBezTo>
                  <a:pt x="5721030" y="0"/>
                  <a:pt x="5978627" y="257597"/>
                  <a:pt x="5978627" y="575360"/>
                </a:cubicBezTo>
                <a:lnTo>
                  <a:pt x="5978627" y="2876731"/>
                </a:lnTo>
                <a:cubicBezTo>
                  <a:pt x="5978627" y="3194494"/>
                  <a:pt x="5721030" y="3452091"/>
                  <a:pt x="5403267" y="3452091"/>
                </a:cubicBezTo>
                <a:lnTo>
                  <a:pt x="575360" y="3452091"/>
                </a:lnTo>
                <a:cubicBezTo>
                  <a:pt x="257597" y="3452091"/>
                  <a:pt x="0" y="3194494"/>
                  <a:pt x="0" y="2876731"/>
                </a:cubicBezTo>
                <a:lnTo>
                  <a:pt x="0" y="57536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96533" tIns="168517" rIns="296533" bIns="296533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полноты, необходимости и приоритетности правового регулирования соответствующих общественных отношений, за исключением оценки полноты правового регулирования в части соответствия актам большей юридической силы</a:t>
            </a:r>
            <a:endParaRPr lang="ru-RU" sz="16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установленных в актах финансовых показателей, индексов, коэффициентов, нормативов, лимитов и иных показателей, а также формул их расчета, за исключением оценки их соответствия показателям, установленным актами большей юридической силы</a:t>
            </a:r>
            <a:endParaRPr lang="ru-RU" sz="16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соответствия НПА техническим НПА</a:t>
            </a:r>
            <a:endParaRPr lang="ru-RU" sz="16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90597" y="260648"/>
            <a:ext cx="6757667" cy="2808312"/>
            <a:chOff x="192963" y="548681"/>
            <a:chExt cx="6901066" cy="29523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8" t="22564" r="9341" b="18827"/>
            <a:stretch/>
          </p:blipFill>
          <p:spPr bwMode="auto">
            <a:xfrm>
              <a:off x="192963" y="548681"/>
              <a:ext cx="6901066" cy="2952328"/>
            </a:xfrm>
            <a:prstGeom prst="rect">
              <a:avLst/>
            </a:prstGeom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467544" y="2564904"/>
              <a:ext cx="1656184" cy="3600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44688" y="3068960"/>
            <a:ext cx="7252803" cy="3548078"/>
            <a:chOff x="1744688" y="3068960"/>
            <a:chExt cx="7252803" cy="354807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4" t="22124" r="10357" b="11502"/>
            <a:stretch/>
          </p:blipFill>
          <p:spPr bwMode="auto">
            <a:xfrm>
              <a:off x="1744688" y="3068960"/>
              <a:ext cx="7252803" cy="3548078"/>
            </a:xfrm>
            <a:prstGeom prst="rect">
              <a:avLst/>
            </a:prstGeom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744688" y="6453336"/>
              <a:ext cx="2827312" cy="1637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786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37363" r="11319" b="6373"/>
          <a:stretch/>
        </p:blipFill>
        <p:spPr bwMode="auto">
          <a:xfrm>
            <a:off x="323528" y="260649"/>
            <a:ext cx="8593142" cy="3384376"/>
          </a:xfrm>
          <a:prstGeom prst="rect">
            <a:avLst/>
          </a:prstGeom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4" b="91765" l="14118" r="82353">
                        <a14:foregroundMark x1="49706" y1="15000" x2="49706" y2="15000"/>
                        <a14:foregroundMark x1="47941" y1="11471" x2="47941" y2="11471"/>
                        <a14:foregroundMark x1="45588" y1="10882" x2="45588" y2="10882"/>
                        <a14:foregroundMark x1="43235" y1="10588" x2="43235" y2="10588"/>
                        <a14:foregroundMark x1="50882" y1="10294" x2="50882" y2="10294"/>
                        <a14:foregroundMark x1="47353" y1="9412" x2="47353" y2="9412"/>
                        <a14:foregroundMark x1="48824" y1="9412" x2="48824" y2="9412"/>
                        <a14:foregroundMark x1="45294" y1="9412" x2="45294" y2="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4418" r="9043" b="5398"/>
          <a:stretch/>
        </p:blipFill>
        <p:spPr bwMode="auto">
          <a:xfrm>
            <a:off x="5364088" y="1628800"/>
            <a:ext cx="435903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5885" l="2000" r="99333">
                        <a14:foregroundMark x1="53333" y1="11523" x2="53333" y2="11523"/>
                        <a14:foregroundMark x1="56000" y1="16049" x2="56000" y2="16049"/>
                        <a14:foregroundMark x1="56333" y1="20576" x2="56333" y2="20576"/>
                        <a14:foregroundMark x1="54667" y1="21399" x2="54667" y2="21399"/>
                        <a14:foregroundMark x1="53000" y1="24280" x2="53000" y2="24280"/>
                        <a14:foregroundMark x1="49333" y1="21399" x2="49333" y2="21399"/>
                        <a14:foregroundMark x1="47667" y1="24691" x2="47667" y2="24691"/>
                        <a14:foregroundMark x1="50333" y1="25926" x2="50333" y2="25926"/>
                        <a14:foregroundMark x1="51667" y1="26749" x2="51667" y2="26749"/>
                        <a14:foregroundMark x1="57333" y1="28395" x2="57333" y2="28395"/>
                        <a14:foregroundMark x1="56667" y1="10700" x2="56667" y2="10700"/>
                        <a14:foregroundMark x1="52333" y1="8230" x2="52333" y2="8230"/>
                        <a14:foregroundMark x1="48333" y1="13169" x2="48333" y2="13169"/>
                        <a14:foregroundMark x1="45667" y1="19342" x2="45667" y2="19342"/>
                        <a14:foregroundMark x1="43667" y1="22634" x2="43667" y2="22634"/>
                        <a14:foregroundMark x1="76667" y1="27572" x2="76667" y2="27572"/>
                        <a14:foregroundMark x1="77667" y1="34568" x2="77667" y2="34568"/>
                        <a14:foregroundMark x1="82000" y1="36214" x2="82000" y2="36214"/>
                        <a14:foregroundMark x1="85000" y1="41152" x2="85000" y2="41152"/>
                        <a14:foregroundMark x1="87667" y1="48148" x2="87667" y2="48148"/>
                        <a14:foregroundMark x1="53667" y1="47325" x2="53667" y2="47325"/>
                        <a14:foregroundMark x1="55333" y1="51440" x2="55333" y2="51440"/>
                        <a14:foregroundMark x1="41667" y1="47325" x2="41667" y2="47325"/>
                        <a14:foregroundMark x1="39000" y1="41975" x2="39000" y2="41975"/>
                        <a14:foregroundMark x1="46000" y1="48148" x2="46000" y2="48148"/>
                        <a14:foregroundMark x1="45000" y1="49383" x2="45000" y2="49383"/>
                        <a14:foregroundMark x1="39333" y1="38683" x2="39333" y2="38683"/>
                        <a14:foregroundMark x1="36333" y1="38272" x2="36333" y2="38272"/>
                        <a14:foregroundMark x1="39667" y1="33745" x2="39667" y2="33745"/>
                        <a14:foregroundMark x1="42000" y1="30864" x2="42000" y2="30864"/>
                        <a14:foregroundMark x1="40333" y1="27160" x2="40333" y2="27160"/>
                        <a14:foregroundMark x1="37667" y1="31276" x2="37667" y2="31276"/>
                        <a14:foregroundMark x1="36333" y1="33745" x2="36333" y2="33745"/>
                        <a14:foregroundMark x1="44000" y1="38683" x2="44000" y2="38683"/>
                        <a14:foregroundMark x1="43333" y1="40329" x2="43333" y2="40329"/>
                        <a14:foregroundMark x1="40000" y1="44033" x2="40000" y2="44033"/>
                        <a14:foregroundMark x1="46000" y1="51440" x2="46000" y2="51440"/>
                        <a14:foregroundMark x1="34000" y1="36626" x2="34000" y2="36626"/>
                        <a14:foregroundMark x1="25667" y1="37860" x2="25667" y2="37860"/>
                        <a14:foregroundMark x1="27000" y1="39506" x2="27000" y2="39506"/>
                        <a14:foregroundMark x1="22333" y1="36626" x2="22333" y2="36626"/>
                        <a14:foregroundMark x1="26333" y1="32510" x2="26333" y2="32510"/>
                        <a14:foregroundMark x1="28667" y1="30453" x2="28667" y2="30453"/>
                        <a14:foregroundMark x1="28333" y1="22222" x2="28333" y2="22222"/>
                        <a14:foregroundMark x1="29667" y1="15226" x2="29667" y2="15226"/>
                        <a14:foregroundMark x1="29000" y1="10288" x2="29000" y2="10288"/>
                        <a14:foregroundMark x1="26333" y1="27572" x2="26333" y2="27572"/>
                        <a14:foregroundMark x1="24333" y1="28807" x2="24333" y2="28807"/>
                        <a14:foregroundMark x1="24000" y1="32099" x2="24000" y2="32099"/>
                        <a14:foregroundMark x1="25667" y1="34156" x2="25667" y2="34156"/>
                        <a14:foregroundMark x1="24333" y1="36626" x2="24333" y2="36626"/>
                        <a14:foregroundMark x1="27667" y1="36214" x2="27667" y2="36214"/>
                        <a14:foregroundMark x1="27667" y1="13580" x2="27667" y2="13580"/>
                        <a14:foregroundMark x1="28000" y1="18107" x2="28000" y2="18107"/>
                        <a14:foregroundMark x1="27667" y1="16461" x2="27667" y2="16461"/>
                        <a14:foregroundMark x1="9667" y1="20165" x2="9667" y2="20165"/>
                        <a14:foregroundMark x1="12333" y1="16872" x2="12333" y2="16872"/>
                        <a14:foregroundMark x1="15000" y1="13580" x2="15000" y2="13580"/>
                        <a14:foregroundMark x1="16333" y1="19753" x2="16333" y2="19753"/>
                        <a14:foregroundMark x1="17667" y1="24691" x2="17667" y2="24691"/>
                        <a14:foregroundMark x1="17000" y1="27984" x2="17000" y2="27984"/>
                        <a14:foregroundMark x1="15000" y1="25514" x2="15000" y2="25514"/>
                        <a14:foregroundMark x1="13000" y1="23868" x2="12000" y2="23868"/>
                        <a14:foregroundMark x1="11000" y1="26749" x2="11000" y2="26749"/>
                        <a14:foregroundMark x1="13000" y1="33745" x2="13000" y2="33745"/>
                        <a14:foregroundMark x1="11667" y1="30864" x2="11667" y2="30864"/>
                        <a14:foregroundMark x1="14000" y1="37037" x2="14000" y2="37037"/>
                        <a14:foregroundMark x1="14667" y1="39918" x2="14667" y2="39918"/>
                        <a14:foregroundMark x1="16333" y1="38683" x2="16333" y2="38683"/>
                        <a14:foregroundMark x1="18333" y1="32922" x2="18333" y2="32922"/>
                        <a14:foregroundMark x1="19000" y1="28807" x2="19000" y2="28807"/>
                        <a14:foregroundMark x1="17000" y1="21399" x2="17000" y2="21399"/>
                        <a14:foregroundMark x1="17000" y1="19342" x2="17000" y2="19342"/>
                        <a14:foregroundMark x1="13333" y1="42387" x2="13333" y2="42387"/>
                        <a14:foregroundMark x1="13333" y1="44444" x2="13333" y2="44444"/>
                        <a14:foregroundMark x1="18667" y1="22222" x2="18667" y2="22222"/>
                        <a14:foregroundMark x1="12333" y1="37860" x2="12333" y2="37860"/>
                        <a14:foregroundMark x1="12667" y1="39506" x2="12667" y2="39506"/>
                        <a14:foregroundMark x1="52000" y1="4938" x2="52000" y2="4938"/>
                        <a14:foregroundMark x1="33333" y1="7407" x2="33333" y2="7407"/>
                        <a14:foregroundMark x1="32667" y1="5350" x2="32667" y2="5350"/>
                        <a14:foregroundMark x1="34333" y1="11934" x2="34333" y2="11934"/>
                        <a14:foregroundMark x1="34000" y1="9465" x2="34000" y2="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3744416" cy="281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0" b="90000" l="1300" r="100000">
                        <a14:foregroundMark x1="43900" y1="8700" x2="43900" y2="8700"/>
                        <a14:foregroundMark x1="41800" y1="6600" x2="41800" y2="6600"/>
                        <a14:foregroundMark x1="43600" y1="5600" x2="43600" y2="5600"/>
                        <a14:foregroundMark x1="37565" y1="6088" x2="37565" y2="6088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353" y="3484142"/>
            <a:ext cx="3205939" cy="320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02026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8" t="26959" r="21786" b="14872"/>
          <a:stretch/>
        </p:blipFill>
        <p:spPr bwMode="auto">
          <a:xfrm>
            <a:off x="971600" y="404664"/>
            <a:ext cx="7560840" cy="5976664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329658" y="2620883"/>
            <a:ext cx="2269711" cy="108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36108"/>
                </a:lnTo>
                <a:lnTo>
                  <a:pt x="2269711" y="736108"/>
                </a:lnTo>
                <a:lnTo>
                  <a:pt x="2269711" y="1080176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6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олилиния 4"/>
          <p:cNvSpPr/>
          <p:nvPr/>
        </p:nvSpPr>
        <p:spPr>
          <a:xfrm>
            <a:off x="2059947" y="2620883"/>
            <a:ext cx="2269711" cy="108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269711" y="0"/>
                </a:moveTo>
                <a:lnTo>
                  <a:pt x="2269711" y="736108"/>
                </a:lnTo>
                <a:lnTo>
                  <a:pt x="0" y="736108"/>
                </a:lnTo>
                <a:lnTo>
                  <a:pt x="0" y="1080176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6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2472622" y="262447"/>
            <a:ext cx="3714072" cy="235843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олилиния 6"/>
          <p:cNvSpPr/>
          <p:nvPr/>
        </p:nvSpPr>
        <p:spPr>
          <a:xfrm>
            <a:off x="2885296" y="654488"/>
            <a:ext cx="3714072" cy="2358436"/>
          </a:xfrm>
          <a:custGeom>
            <a:avLst/>
            <a:gdLst>
              <a:gd name="connsiteX0" fmla="*/ 0 w 3714072"/>
              <a:gd name="connsiteY0" fmla="*/ 235844 h 2358436"/>
              <a:gd name="connsiteX1" fmla="*/ 235844 w 3714072"/>
              <a:gd name="connsiteY1" fmla="*/ 0 h 2358436"/>
              <a:gd name="connsiteX2" fmla="*/ 3478228 w 3714072"/>
              <a:gd name="connsiteY2" fmla="*/ 0 h 2358436"/>
              <a:gd name="connsiteX3" fmla="*/ 3714072 w 3714072"/>
              <a:gd name="connsiteY3" fmla="*/ 235844 h 2358436"/>
              <a:gd name="connsiteX4" fmla="*/ 3714072 w 3714072"/>
              <a:gd name="connsiteY4" fmla="*/ 2122592 h 2358436"/>
              <a:gd name="connsiteX5" fmla="*/ 3478228 w 3714072"/>
              <a:gd name="connsiteY5" fmla="*/ 2358436 h 2358436"/>
              <a:gd name="connsiteX6" fmla="*/ 235844 w 3714072"/>
              <a:gd name="connsiteY6" fmla="*/ 2358436 h 2358436"/>
              <a:gd name="connsiteX7" fmla="*/ 0 w 3714072"/>
              <a:gd name="connsiteY7" fmla="*/ 2122592 h 2358436"/>
              <a:gd name="connsiteX8" fmla="*/ 0 w 3714072"/>
              <a:gd name="connsiteY8" fmla="*/ 235844 h 235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4072" h="2358436">
                <a:moveTo>
                  <a:pt x="0" y="235844"/>
                </a:moveTo>
                <a:cubicBezTo>
                  <a:pt x="0" y="105591"/>
                  <a:pt x="105591" y="0"/>
                  <a:pt x="235844" y="0"/>
                </a:cubicBezTo>
                <a:lnTo>
                  <a:pt x="3478228" y="0"/>
                </a:lnTo>
                <a:cubicBezTo>
                  <a:pt x="3608481" y="0"/>
                  <a:pt x="3714072" y="105591"/>
                  <a:pt x="3714072" y="235844"/>
                </a:cubicBezTo>
                <a:lnTo>
                  <a:pt x="3714072" y="2122592"/>
                </a:lnTo>
                <a:cubicBezTo>
                  <a:pt x="3714072" y="2252845"/>
                  <a:pt x="3608481" y="2358436"/>
                  <a:pt x="3478228" y="2358436"/>
                </a:cubicBezTo>
                <a:lnTo>
                  <a:pt x="235844" y="2358436"/>
                </a:lnTo>
                <a:cubicBezTo>
                  <a:pt x="105591" y="2358436"/>
                  <a:pt x="0" y="2252845"/>
                  <a:pt x="0" y="2122592"/>
                </a:cubicBezTo>
                <a:lnTo>
                  <a:pt x="0" y="2358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086" tIns="149086" rIns="149086" bIns="14908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Форма представления НПА для проведения обязательной юридической экспертизы </a:t>
            </a:r>
            <a:endParaRPr lang="ru-RU" sz="21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2911" y="3701059"/>
            <a:ext cx="3714072" cy="235843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олилиния 8"/>
          <p:cNvSpPr/>
          <p:nvPr/>
        </p:nvSpPr>
        <p:spPr>
          <a:xfrm>
            <a:off x="615585" y="4093100"/>
            <a:ext cx="3714072" cy="2358436"/>
          </a:xfrm>
          <a:custGeom>
            <a:avLst/>
            <a:gdLst>
              <a:gd name="connsiteX0" fmla="*/ 0 w 3714072"/>
              <a:gd name="connsiteY0" fmla="*/ 235844 h 2358436"/>
              <a:gd name="connsiteX1" fmla="*/ 235844 w 3714072"/>
              <a:gd name="connsiteY1" fmla="*/ 0 h 2358436"/>
              <a:gd name="connsiteX2" fmla="*/ 3478228 w 3714072"/>
              <a:gd name="connsiteY2" fmla="*/ 0 h 2358436"/>
              <a:gd name="connsiteX3" fmla="*/ 3714072 w 3714072"/>
              <a:gd name="connsiteY3" fmla="*/ 235844 h 2358436"/>
              <a:gd name="connsiteX4" fmla="*/ 3714072 w 3714072"/>
              <a:gd name="connsiteY4" fmla="*/ 2122592 h 2358436"/>
              <a:gd name="connsiteX5" fmla="*/ 3478228 w 3714072"/>
              <a:gd name="connsiteY5" fmla="*/ 2358436 h 2358436"/>
              <a:gd name="connsiteX6" fmla="*/ 235844 w 3714072"/>
              <a:gd name="connsiteY6" fmla="*/ 2358436 h 2358436"/>
              <a:gd name="connsiteX7" fmla="*/ 0 w 3714072"/>
              <a:gd name="connsiteY7" fmla="*/ 2122592 h 2358436"/>
              <a:gd name="connsiteX8" fmla="*/ 0 w 3714072"/>
              <a:gd name="connsiteY8" fmla="*/ 235844 h 235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4072" h="2358436">
                <a:moveTo>
                  <a:pt x="0" y="235844"/>
                </a:moveTo>
                <a:cubicBezTo>
                  <a:pt x="0" y="105591"/>
                  <a:pt x="105591" y="0"/>
                  <a:pt x="235844" y="0"/>
                </a:cubicBezTo>
                <a:lnTo>
                  <a:pt x="3478228" y="0"/>
                </a:lnTo>
                <a:cubicBezTo>
                  <a:pt x="3608481" y="0"/>
                  <a:pt x="3714072" y="105591"/>
                  <a:pt x="3714072" y="235844"/>
                </a:cubicBezTo>
                <a:lnTo>
                  <a:pt x="3714072" y="2122592"/>
                </a:lnTo>
                <a:cubicBezTo>
                  <a:pt x="3714072" y="2252845"/>
                  <a:pt x="3608481" y="2358436"/>
                  <a:pt x="3478228" y="2358436"/>
                </a:cubicBezTo>
                <a:lnTo>
                  <a:pt x="235844" y="2358436"/>
                </a:lnTo>
                <a:cubicBezTo>
                  <a:pt x="105591" y="2358436"/>
                  <a:pt x="0" y="2252845"/>
                  <a:pt x="0" y="2122592"/>
                </a:cubicBezTo>
                <a:lnTo>
                  <a:pt x="0" y="2358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086" tIns="149086" rIns="149086" bIns="14908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электронный документ</a:t>
            </a:r>
            <a:endParaRPr lang="ru-RU" sz="21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42333" y="3701059"/>
            <a:ext cx="3714072" cy="235843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Полилиния 10"/>
          <p:cNvSpPr/>
          <p:nvPr/>
        </p:nvSpPr>
        <p:spPr>
          <a:xfrm>
            <a:off x="5155008" y="4093100"/>
            <a:ext cx="3714072" cy="2358436"/>
          </a:xfrm>
          <a:custGeom>
            <a:avLst/>
            <a:gdLst>
              <a:gd name="connsiteX0" fmla="*/ 0 w 3714072"/>
              <a:gd name="connsiteY0" fmla="*/ 235844 h 2358436"/>
              <a:gd name="connsiteX1" fmla="*/ 235844 w 3714072"/>
              <a:gd name="connsiteY1" fmla="*/ 0 h 2358436"/>
              <a:gd name="connsiteX2" fmla="*/ 3478228 w 3714072"/>
              <a:gd name="connsiteY2" fmla="*/ 0 h 2358436"/>
              <a:gd name="connsiteX3" fmla="*/ 3714072 w 3714072"/>
              <a:gd name="connsiteY3" fmla="*/ 235844 h 2358436"/>
              <a:gd name="connsiteX4" fmla="*/ 3714072 w 3714072"/>
              <a:gd name="connsiteY4" fmla="*/ 2122592 h 2358436"/>
              <a:gd name="connsiteX5" fmla="*/ 3478228 w 3714072"/>
              <a:gd name="connsiteY5" fmla="*/ 2358436 h 2358436"/>
              <a:gd name="connsiteX6" fmla="*/ 235844 w 3714072"/>
              <a:gd name="connsiteY6" fmla="*/ 2358436 h 2358436"/>
              <a:gd name="connsiteX7" fmla="*/ 0 w 3714072"/>
              <a:gd name="connsiteY7" fmla="*/ 2122592 h 2358436"/>
              <a:gd name="connsiteX8" fmla="*/ 0 w 3714072"/>
              <a:gd name="connsiteY8" fmla="*/ 235844 h 235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4072" h="2358436">
                <a:moveTo>
                  <a:pt x="0" y="235844"/>
                </a:moveTo>
                <a:cubicBezTo>
                  <a:pt x="0" y="105591"/>
                  <a:pt x="105591" y="0"/>
                  <a:pt x="235844" y="0"/>
                </a:cubicBezTo>
                <a:lnTo>
                  <a:pt x="3478228" y="0"/>
                </a:lnTo>
                <a:cubicBezTo>
                  <a:pt x="3608481" y="0"/>
                  <a:pt x="3714072" y="105591"/>
                  <a:pt x="3714072" y="235844"/>
                </a:cubicBezTo>
                <a:lnTo>
                  <a:pt x="3714072" y="2122592"/>
                </a:lnTo>
                <a:cubicBezTo>
                  <a:pt x="3714072" y="2252845"/>
                  <a:pt x="3608481" y="2358436"/>
                  <a:pt x="3478228" y="2358436"/>
                </a:cubicBezTo>
                <a:lnTo>
                  <a:pt x="235844" y="2358436"/>
                </a:lnTo>
                <a:cubicBezTo>
                  <a:pt x="105591" y="2358436"/>
                  <a:pt x="0" y="2252845"/>
                  <a:pt x="0" y="2122592"/>
                </a:cubicBezTo>
                <a:lnTo>
                  <a:pt x="0" y="2358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086" tIns="149086" rIns="149086" bIns="14908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kern="1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файл с текстом НПА, соответствующим тексту оригинала на бумажном носителе, удостоверенный электронной цифровой подписью </a:t>
            </a:r>
            <a:endParaRPr lang="ru-RU" sz="2100" b="1" kern="12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5" r="36868" b="27473"/>
          <a:stretch/>
        </p:blipFill>
        <p:spPr bwMode="auto">
          <a:xfrm>
            <a:off x="251521" y="3717033"/>
            <a:ext cx="4362956" cy="309108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15092" r="29560" b="20000"/>
          <a:stretch/>
        </p:blipFill>
        <p:spPr bwMode="auto">
          <a:xfrm>
            <a:off x="4608003" y="3645024"/>
            <a:ext cx="4356485" cy="316309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251520" y="188641"/>
            <a:ext cx="8712968" cy="3600400"/>
          </a:xfrm>
          <a:custGeom>
            <a:avLst/>
            <a:gdLst>
              <a:gd name="connsiteX0" fmla="*/ 0 w 8712968"/>
              <a:gd name="connsiteY0" fmla="*/ 0 h 3600400"/>
              <a:gd name="connsiteX1" fmla="*/ 8712968 w 8712968"/>
              <a:gd name="connsiteY1" fmla="*/ 0 h 3600400"/>
              <a:gd name="connsiteX2" fmla="*/ 8712968 w 8712968"/>
              <a:gd name="connsiteY2" fmla="*/ 3600400 h 3600400"/>
              <a:gd name="connsiteX3" fmla="*/ 0 w 8712968"/>
              <a:gd name="connsiteY3" fmla="*/ 3600400 h 3600400"/>
              <a:gd name="connsiteX4" fmla="*/ 0 w 8712968"/>
              <a:gd name="connsiteY4" fmla="*/ 0 h 36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2968" h="3600400">
                <a:moveTo>
                  <a:pt x="0" y="0"/>
                </a:moveTo>
                <a:lnTo>
                  <a:pt x="8712968" y="0"/>
                </a:lnTo>
                <a:lnTo>
                  <a:pt x="8712968" y="3600400"/>
                </a:lnTo>
                <a:lnTo>
                  <a:pt x="0" y="3600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199136" tIns="199136" rIns="199136" bIns="185532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Способ направления НПА, за исключением актов, содержащих информацию ограниченного распространения</a:t>
            </a:r>
            <a:endPara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51520" y="2060849"/>
            <a:ext cx="4356483" cy="1656184"/>
          </a:xfrm>
          <a:custGeom>
            <a:avLst/>
            <a:gdLst>
              <a:gd name="connsiteX0" fmla="*/ 0 w 4356483"/>
              <a:gd name="connsiteY0" fmla="*/ 0 h 1656184"/>
              <a:gd name="connsiteX1" fmla="*/ 4356483 w 4356483"/>
              <a:gd name="connsiteY1" fmla="*/ 0 h 1656184"/>
              <a:gd name="connsiteX2" fmla="*/ 4356483 w 4356483"/>
              <a:gd name="connsiteY2" fmla="*/ 1656184 h 1656184"/>
              <a:gd name="connsiteX3" fmla="*/ 0 w 4356483"/>
              <a:gd name="connsiteY3" fmla="*/ 1656184 h 1656184"/>
              <a:gd name="connsiteX4" fmla="*/ 0 w 4356483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6483" h="1656184">
                <a:moveTo>
                  <a:pt x="0" y="0"/>
                </a:moveTo>
                <a:lnTo>
                  <a:pt x="4356483" y="0"/>
                </a:lnTo>
                <a:lnTo>
                  <a:pt x="4356483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24130" rIns="135128" bIns="2413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kern="12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система межведомственного электронного документооборота государственных органов Республики Беларусь</a:t>
            </a:r>
            <a:endParaRPr lang="ru-RU" sz="1900" b="1" kern="1200" dirty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4608004" y="2060849"/>
            <a:ext cx="4356483" cy="1656184"/>
          </a:xfrm>
          <a:custGeom>
            <a:avLst/>
            <a:gdLst>
              <a:gd name="connsiteX0" fmla="*/ 0 w 4356483"/>
              <a:gd name="connsiteY0" fmla="*/ 0 h 1656184"/>
              <a:gd name="connsiteX1" fmla="*/ 4356483 w 4356483"/>
              <a:gd name="connsiteY1" fmla="*/ 0 h 1656184"/>
              <a:gd name="connsiteX2" fmla="*/ 4356483 w 4356483"/>
              <a:gd name="connsiteY2" fmla="*/ 1656184 h 1656184"/>
              <a:gd name="connsiteX3" fmla="*/ 0 w 4356483"/>
              <a:gd name="connsiteY3" fmla="*/ 1656184 h 1656184"/>
              <a:gd name="connsiteX4" fmla="*/ 0 w 4356483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6483" h="1656184">
                <a:moveTo>
                  <a:pt x="0" y="0"/>
                </a:moveTo>
                <a:lnTo>
                  <a:pt x="4356483" y="0"/>
                </a:lnTo>
                <a:lnTo>
                  <a:pt x="4356483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24130" rIns="135128" bIns="2413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kern="1200" dirty="0" smtClean="0">
                <a:solidFill>
                  <a:srgbClr val="C00000"/>
                </a:solidFill>
                <a:latin typeface="Bookman Old Style" pitchFamily="18" charset="0"/>
              </a:rPr>
              <a:t>автоматизированная информационная система, обеспечивающая формирование Национального реестра правовых актов Республики Беларусь </a:t>
            </a:r>
            <a:endParaRPr lang="ru-RU" sz="1900" b="1" kern="12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sz="quarter" idx="13"/>
          </p:nvPr>
        </p:nvSpPr>
        <p:spPr>
          <a:xfrm>
            <a:off x="179512" y="2780928"/>
            <a:ext cx="8734796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Благодарю за внимание!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3312368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3953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6009" y="332656"/>
            <a:ext cx="8640960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Нормотворческая компетенция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148064" y="1988840"/>
            <a:ext cx="3880913" cy="4000946"/>
            <a:chOff x="5148064" y="1988840"/>
            <a:chExt cx="3880913" cy="400094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09" t="22125" r="9121" b="14285"/>
            <a:stretch/>
          </p:blipFill>
          <p:spPr bwMode="auto">
            <a:xfrm>
              <a:off x="5148064" y="1988840"/>
              <a:ext cx="3880913" cy="4000946"/>
            </a:xfrm>
            <a:prstGeom prst="rect">
              <a:avLst/>
            </a:prstGeom>
            <a:ln w="9525">
              <a:solidFill>
                <a:schemeClr val="accent6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1" name="Прямая соединительная линия 20"/>
            <p:cNvCxnSpPr/>
            <p:nvPr/>
          </p:nvCxnSpPr>
          <p:spPr>
            <a:xfrm>
              <a:off x="5652120" y="3454851"/>
              <a:ext cx="331236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5292080" y="3645024"/>
              <a:ext cx="36724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5292080" y="3797424"/>
              <a:ext cx="302433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107504" y="1770413"/>
            <a:ext cx="4752528" cy="4586043"/>
            <a:chOff x="107504" y="1770413"/>
            <a:chExt cx="4752528" cy="4586043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10" t="22711" r="12009" b="52967"/>
            <a:stretch/>
          </p:blipFill>
          <p:spPr bwMode="auto">
            <a:xfrm>
              <a:off x="107504" y="1770413"/>
              <a:ext cx="4752527" cy="1668027"/>
            </a:xfrm>
            <a:prstGeom prst="rect">
              <a:avLst/>
            </a:prstGeom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107504" y="3573016"/>
              <a:ext cx="4752528" cy="2783440"/>
              <a:chOff x="107504" y="3573016"/>
              <a:chExt cx="4752528" cy="2783440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10" t="26227" r="9038" b="32747"/>
              <a:stretch/>
            </p:blipFill>
            <p:spPr bwMode="auto">
              <a:xfrm>
                <a:off x="107504" y="3573016"/>
                <a:ext cx="4752528" cy="2783440"/>
              </a:xfrm>
              <a:prstGeom prst="rect">
                <a:avLst/>
              </a:prstGeom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107504" y="5589240"/>
                <a:ext cx="4752528" cy="76721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1619672" y="6093296"/>
                <a:ext cx="316835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Стрелка вправо 25"/>
          <p:cNvSpPr/>
          <p:nvPr/>
        </p:nvSpPr>
        <p:spPr>
          <a:xfrm>
            <a:off x="4355976" y="2924944"/>
            <a:ext cx="864096" cy="1152127"/>
          </a:xfrm>
          <a:prstGeom prst="rightArrow">
            <a:avLst>
              <a:gd name="adj1" fmla="val 60288"/>
              <a:gd name="adj2" fmla="val 5195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8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151" r="96236">
                        <a14:foregroundMark x1="71804" y1="79500" x2="71804" y2="79500"/>
                        <a14:foregroundMark x1="36834" y1="30223" x2="36834" y2="30223"/>
                        <a14:backgroundMark x1="18466" y1="16313" x2="18466" y2="1631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99394"/>
            <a:ext cx="2808312" cy="298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4" b="89799" l="1438" r="96625">
                        <a14:foregroundMark x1="32000" y1="6850" x2="32000" y2="6850"/>
                        <a14:foregroundMark x1="36688" y1="14669" x2="36688" y2="14669"/>
                        <a14:foregroundMark x1="35125" y1="11914" x2="35125" y2="11914"/>
                        <a14:foregroundMark x1="48688" y1="13328" x2="48688" y2="13328"/>
                        <a14:foregroundMark x1="49438" y1="29486" x2="49438" y2="29486"/>
                        <a14:foregroundMark x1="65312" y1="11020" x2="65312" y2="11020"/>
                        <a14:foregroundMark x1="63375" y1="16530" x2="63375" y2="16530"/>
                        <a14:foregroundMark x1="79250" y1="11467" x2="79250" y2="11467"/>
                        <a14:foregroundMark x1="75750" y1="16977" x2="75750" y2="16977"/>
                        <a14:foregroundMark x1="69938" y1="26657" x2="69938" y2="26657"/>
                        <a14:foregroundMark x1="64125" y1="36858" x2="64125" y2="36858"/>
                        <a14:foregroundMark x1="84250" y1="23902" x2="84250" y2="23902"/>
                        <a14:foregroundMark x1="80000" y1="27625" x2="80000" y2="27625"/>
                        <a14:foregroundMark x1="89688" y1="15637" x2="89688" y2="15637"/>
                        <a14:foregroundMark x1="94313" y1="11467" x2="94313" y2="11467"/>
                        <a14:foregroundMark x1="93938" y1="23008" x2="93938" y2="23008"/>
                        <a14:foregroundMark x1="92000" y1="24348" x2="92000" y2="24348"/>
                        <a14:foregroundMark x1="89313" y1="37305" x2="89313" y2="37305"/>
                        <a14:foregroundMark x1="73813" y1="46016" x2="73813" y2="46016"/>
                        <a14:foregroundMark x1="81188" y1="56664" x2="81188" y2="56664"/>
                        <a14:foregroundMark x1="76938" y1="56664" x2="76938" y2="56664"/>
                        <a14:foregroundMark x1="93563" y1="56217" x2="93563" y2="56217"/>
                        <a14:foregroundMark x1="88875" y1="56217" x2="88875" y2="56217"/>
                        <a14:foregroundMark x1="92750" y1="69546" x2="92750" y2="69546"/>
                        <a14:foregroundMark x1="89313" y1="69099" x2="89313" y2="69099"/>
                        <a14:foregroundMark x1="83875" y1="69546" x2="83875" y2="69546"/>
                        <a14:foregroundMark x1="75750" y1="66791" x2="75750" y2="66791"/>
                        <a14:foregroundMark x1="88500" y1="82427" x2="88500" y2="82427"/>
                        <a14:foregroundMark x1="76500" y1="77885" x2="76500" y2="77885"/>
                        <a14:foregroundMark x1="24313" y1="77885" x2="24313" y2="77885"/>
                        <a14:foregroundMark x1="15000" y1="81534" x2="15000" y2="81534"/>
                        <a14:foregroundMark x1="17313" y1="69099" x2="17313" y2="69099"/>
                        <a14:foregroundMark x1="23500" y1="66791" x2="23500" y2="66791"/>
                        <a14:foregroundMark x1="6500" y1="70439" x2="6500" y2="70439"/>
                        <a14:foregroundMark x1="11500" y1="69099" x2="11500" y2="69099"/>
                        <a14:foregroundMark x1="22375" y1="57111" x2="22375" y2="57111"/>
                        <a14:foregroundMark x1="18875" y1="56217" x2="18875" y2="56217"/>
                        <a14:foregroundMark x1="28563" y1="46984" x2="28563" y2="46984"/>
                        <a14:foregroundMark x1="13063" y1="41474" x2="13063" y2="41474"/>
                        <a14:foregroundMark x1="4563" y1="55249" x2="4563" y2="55249"/>
                        <a14:foregroundMark x1="11500" y1="56217" x2="11500" y2="56217"/>
                        <a14:foregroundMark x1="30062" y1="28071" x2="30062" y2="28071"/>
                        <a14:foregroundMark x1="35875" y1="35443" x2="35875" y2="35443"/>
                        <a14:foregroundMark x1="20438" y1="11467" x2="20438" y2="11467"/>
                        <a14:foregroundMark x1="24313" y1="16977" x2="24313" y2="16977"/>
                        <a14:foregroundMark x1="15750" y1="23455" x2="15750" y2="23455"/>
                        <a14:foregroundMark x1="20063" y1="28071" x2="20063" y2="28071"/>
                        <a14:foregroundMark x1="4188" y1="22561" x2="4188" y2="22561"/>
                        <a14:foregroundMark x1="7625" y1="24348" x2="7625" y2="24348"/>
                        <a14:foregroundMark x1="10000" y1="15190" x2="10000" y2="15190"/>
                        <a14:foregroundMark x1="6875" y1="12435" x2="6875" y2="1243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82"/>
          <a:stretch/>
        </p:blipFill>
        <p:spPr bwMode="auto">
          <a:xfrm>
            <a:off x="5850549" y="4149080"/>
            <a:ext cx="329163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712630" y="851582"/>
            <a:ext cx="5619853" cy="5082860"/>
            <a:chOff x="1712630" y="851582"/>
            <a:chExt cx="5619853" cy="5082860"/>
          </a:xfrm>
        </p:grpSpPr>
        <p:sp>
          <p:nvSpPr>
            <p:cNvPr id="5" name="Арка 4"/>
            <p:cNvSpPr/>
            <p:nvPr/>
          </p:nvSpPr>
          <p:spPr>
            <a:xfrm>
              <a:off x="1712630" y="892588"/>
              <a:ext cx="5041854" cy="5041854"/>
            </a:xfrm>
            <a:prstGeom prst="blockArc">
              <a:avLst>
                <a:gd name="adj1" fmla="val 4955886"/>
                <a:gd name="adj2" fmla="val 10849962"/>
                <a:gd name="adj3" fmla="val 4643"/>
              </a:avLst>
            </a:pr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Арка 5"/>
            <p:cNvSpPr/>
            <p:nvPr/>
          </p:nvSpPr>
          <p:spPr>
            <a:xfrm>
              <a:off x="2289991" y="885848"/>
              <a:ext cx="5041854" cy="5041854"/>
            </a:xfrm>
            <a:prstGeom prst="blockArc">
              <a:avLst>
                <a:gd name="adj1" fmla="val 59995"/>
                <a:gd name="adj2" fmla="val 5763850"/>
                <a:gd name="adj3" fmla="val 4643"/>
              </a:avLst>
            </a:pr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Группа 12"/>
            <p:cNvGrpSpPr/>
            <p:nvPr/>
          </p:nvGrpSpPr>
          <p:grpSpPr>
            <a:xfrm>
              <a:off x="1712884" y="851582"/>
              <a:ext cx="5619599" cy="5048494"/>
              <a:chOff x="1712884" y="851582"/>
              <a:chExt cx="5619599" cy="5048494"/>
            </a:xfrm>
          </p:grpSpPr>
          <p:sp>
            <p:nvSpPr>
              <p:cNvPr id="3" name="Арка 2"/>
              <p:cNvSpPr/>
              <p:nvPr/>
            </p:nvSpPr>
            <p:spPr>
              <a:xfrm>
                <a:off x="1712884" y="851582"/>
                <a:ext cx="5041854" cy="5041854"/>
              </a:xfrm>
              <a:prstGeom prst="blockArc">
                <a:avLst>
                  <a:gd name="adj1" fmla="val 10792712"/>
                  <a:gd name="adj2" fmla="val 16643756"/>
                  <a:gd name="adj3" fmla="val 4643"/>
                </a:avLst>
              </a:prstGeom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Арка 6"/>
              <p:cNvSpPr/>
              <p:nvPr/>
            </p:nvSpPr>
            <p:spPr>
              <a:xfrm>
                <a:off x="2290629" y="858222"/>
                <a:ext cx="5041854" cy="5041854"/>
              </a:xfrm>
              <a:prstGeom prst="blockArc">
                <a:avLst>
                  <a:gd name="adj1" fmla="val 15835256"/>
                  <a:gd name="adj2" fmla="val 98574"/>
                  <a:gd name="adj3" fmla="val 4643"/>
                </a:avLst>
              </a:prstGeom>
              <a:scene3d>
                <a:camera prst="orthographicFront"/>
                <a:lightRig rig="flat" dir="t"/>
              </a:scene3d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8" name="Полилиния 7"/>
            <p:cNvSpPr/>
            <p:nvPr/>
          </p:nvSpPr>
          <p:spPr>
            <a:xfrm>
              <a:off x="3074621" y="2231814"/>
              <a:ext cx="2952327" cy="2322363"/>
            </a:xfrm>
            <a:custGeom>
              <a:avLst/>
              <a:gdLst>
                <a:gd name="connsiteX0" fmla="*/ 0 w 2952327"/>
                <a:gd name="connsiteY0" fmla="*/ 387068 h 2322363"/>
                <a:gd name="connsiteX1" fmla="*/ 387068 w 2952327"/>
                <a:gd name="connsiteY1" fmla="*/ 0 h 2322363"/>
                <a:gd name="connsiteX2" fmla="*/ 2565259 w 2952327"/>
                <a:gd name="connsiteY2" fmla="*/ 0 h 2322363"/>
                <a:gd name="connsiteX3" fmla="*/ 2952327 w 2952327"/>
                <a:gd name="connsiteY3" fmla="*/ 387068 h 2322363"/>
                <a:gd name="connsiteX4" fmla="*/ 2952327 w 2952327"/>
                <a:gd name="connsiteY4" fmla="*/ 1935295 h 2322363"/>
                <a:gd name="connsiteX5" fmla="*/ 2565259 w 2952327"/>
                <a:gd name="connsiteY5" fmla="*/ 2322363 h 2322363"/>
                <a:gd name="connsiteX6" fmla="*/ 387068 w 2952327"/>
                <a:gd name="connsiteY6" fmla="*/ 2322363 h 2322363"/>
                <a:gd name="connsiteX7" fmla="*/ 0 w 2952327"/>
                <a:gd name="connsiteY7" fmla="*/ 1935295 h 2322363"/>
                <a:gd name="connsiteX8" fmla="*/ 0 w 2952327"/>
                <a:gd name="connsiteY8" fmla="*/ 387068 h 232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2327" h="2322363">
                  <a:moveTo>
                    <a:pt x="0" y="387068"/>
                  </a:moveTo>
                  <a:cubicBezTo>
                    <a:pt x="0" y="173296"/>
                    <a:pt x="173296" y="0"/>
                    <a:pt x="387068" y="0"/>
                  </a:cubicBezTo>
                  <a:lnTo>
                    <a:pt x="2565259" y="0"/>
                  </a:lnTo>
                  <a:cubicBezTo>
                    <a:pt x="2779031" y="0"/>
                    <a:pt x="2952327" y="173296"/>
                    <a:pt x="2952327" y="387068"/>
                  </a:cubicBezTo>
                  <a:lnTo>
                    <a:pt x="2952327" y="1935295"/>
                  </a:lnTo>
                  <a:cubicBezTo>
                    <a:pt x="2952327" y="2149067"/>
                    <a:pt x="2779031" y="2322363"/>
                    <a:pt x="2565259" y="2322363"/>
                  </a:cubicBezTo>
                  <a:lnTo>
                    <a:pt x="387068" y="2322363"/>
                  </a:lnTo>
                  <a:cubicBezTo>
                    <a:pt x="173296" y="2322363"/>
                    <a:pt x="0" y="2149067"/>
                    <a:pt x="0" y="1935295"/>
                  </a:cubicBezTo>
                  <a:lnTo>
                    <a:pt x="0" y="38706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43848" tIns="143848" rIns="143848" bIns="14384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При работе с проектами актов большей юридической силы</a:t>
              </a:r>
              <a:endParaRPr lang="ru-RU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  <p:sp>
        <p:nvSpPr>
          <p:cNvPr id="9" name="Полилиния 8"/>
          <p:cNvSpPr/>
          <p:nvPr/>
        </p:nvSpPr>
        <p:spPr>
          <a:xfrm>
            <a:off x="2801378" y="117765"/>
            <a:ext cx="3498814" cy="1625654"/>
          </a:xfrm>
          <a:custGeom>
            <a:avLst/>
            <a:gdLst>
              <a:gd name="connsiteX0" fmla="*/ 0 w 3498814"/>
              <a:gd name="connsiteY0" fmla="*/ 270948 h 1625654"/>
              <a:gd name="connsiteX1" fmla="*/ 270948 w 3498814"/>
              <a:gd name="connsiteY1" fmla="*/ 0 h 1625654"/>
              <a:gd name="connsiteX2" fmla="*/ 3227866 w 3498814"/>
              <a:gd name="connsiteY2" fmla="*/ 0 h 1625654"/>
              <a:gd name="connsiteX3" fmla="*/ 3498814 w 3498814"/>
              <a:gd name="connsiteY3" fmla="*/ 270948 h 1625654"/>
              <a:gd name="connsiteX4" fmla="*/ 3498814 w 3498814"/>
              <a:gd name="connsiteY4" fmla="*/ 1354706 h 1625654"/>
              <a:gd name="connsiteX5" fmla="*/ 3227866 w 3498814"/>
              <a:gd name="connsiteY5" fmla="*/ 1625654 h 1625654"/>
              <a:gd name="connsiteX6" fmla="*/ 270948 w 3498814"/>
              <a:gd name="connsiteY6" fmla="*/ 1625654 h 1625654"/>
              <a:gd name="connsiteX7" fmla="*/ 0 w 3498814"/>
              <a:gd name="connsiteY7" fmla="*/ 1354706 h 1625654"/>
              <a:gd name="connsiteX8" fmla="*/ 0 w 3498814"/>
              <a:gd name="connsiteY8" fmla="*/ 270948 h 162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8814" h="1625654">
                <a:moveTo>
                  <a:pt x="0" y="270948"/>
                </a:moveTo>
                <a:cubicBezTo>
                  <a:pt x="0" y="121308"/>
                  <a:pt x="121308" y="0"/>
                  <a:pt x="270948" y="0"/>
                </a:cubicBezTo>
                <a:lnTo>
                  <a:pt x="3227866" y="0"/>
                </a:lnTo>
                <a:cubicBezTo>
                  <a:pt x="3377506" y="0"/>
                  <a:pt x="3498814" y="121308"/>
                  <a:pt x="3498814" y="270948"/>
                </a:cubicBezTo>
                <a:lnTo>
                  <a:pt x="3498814" y="1354706"/>
                </a:lnTo>
                <a:cubicBezTo>
                  <a:pt x="3498814" y="1504346"/>
                  <a:pt x="3377506" y="1625654"/>
                  <a:pt x="3227866" y="1625654"/>
                </a:cubicBezTo>
                <a:lnTo>
                  <a:pt x="270948" y="1625654"/>
                </a:lnTo>
                <a:cubicBezTo>
                  <a:pt x="121308" y="1625654"/>
                  <a:pt x="0" y="1504346"/>
                  <a:pt x="0" y="1354706"/>
                </a:cubicBezTo>
                <a:lnTo>
                  <a:pt x="0" y="27094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758" tIns="104758" rIns="104758" bIns="10475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Оценка целесообразности регулирования вопроса еще одним НПА</a:t>
            </a:r>
            <a:endPara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6142678" y="2420888"/>
            <a:ext cx="2605786" cy="2088241"/>
          </a:xfrm>
          <a:custGeom>
            <a:avLst/>
            <a:gdLst>
              <a:gd name="connsiteX0" fmla="*/ 0 w 2260537"/>
              <a:gd name="connsiteY0" fmla="*/ 270948 h 1625654"/>
              <a:gd name="connsiteX1" fmla="*/ 270948 w 2260537"/>
              <a:gd name="connsiteY1" fmla="*/ 0 h 1625654"/>
              <a:gd name="connsiteX2" fmla="*/ 1989589 w 2260537"/>
              <a:gd name="connsiteY2" fmla="*/ 0 h 1625654"/>
              <a:gd name="connsiteX3" fmla="*/ 2260537 w 2260537"/>
              <a:gd name="connsiteY3" fmla="*/ 270948 h 1625654"/>
              <a:gd name="connsiteX4" fmla="*/ 2260537 w 2260537"/>
              <a:gd name="connsiteY4" fmla="*/ 1354706 h 1625654"/>
              <a:gd name="connsiteX5" fmla="*/ 1989589 w 2260537"/>
              <a:gd name="connsiteY5" fmla="*/ 1625654 h 1625654"/>
              <a:gd name="connsiteX6" fmla="*/ 270948 w 2260537"/>
              <a:gd name="connsiteY6" fmla="*/ 1625654 h 1625654"/>
              <a:gd name="connsiteX7" fmla="*/ 0 w 2260537"/>
              <a:gd name="connsiteY7" fmla="*/ 1354706 h 1625654"/>
              <a:gd name="connsiteX8" fmla="*/ 0 w 2260537"/>
              <a:gd name="connsiteY8" fmla="*/ 270948 h 162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537" h="1625654">
                <a:moveTo>
                  <a:pt x="0" y="270948"/>
                </a:moveTo>
                <a:cubicBezTo>
                  <a:pt x="0" y="121308"/>
                  <a:pt x="121308" y="0"/>
                  <a:pt x="270948" y="0"/>
                </a:cubicBezTo>
                <a:lnTo>
                  <a:pt x="1989589" y="0"/>
                </a:lnTo>
                <a:cubicBezTo>
                  <a:pt x="2139229" y="0"/>
                  <a:pt x="2260537" y="121308"/>
                  <a:pt x="2260537" y="270948"/>
                </a:cubicBezTo>
                <a:lnTo>
                  <a:pt x="2260537" y="1354706"/>
                </a:lnTo>
                <a:cubicBezTo>
                  <a:pt x="2260537" y="1504346"/>
                  <a:pt x="2139229" y="1625654"/>
                  <a:pt x="1989589" y="1625654"/>
                </a:cubicBezTo>
                <a:lnTo>
                  <a:pt x="270948" y="1625654"/>
                </a:lnTo>
                <a:cubicBezTo>
                  <a:pt x="121308" y="1625654"/>
                  <a:pt x="0" y="1504346"/>
                  <a:pt x="0" y="1354706"/>
                </a:cubicBezTo>
                <a:lnTo>
                  <a:pt x="0" y="27094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758" tIns="104758" rIns="104758" bIns="10475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Исключение отсылочных формулировок («в установленном законодательством порядке», «в соответствии с законодательством»)</a:t>
            </a:r>
            <a:endPara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801378" y="5042572"/>
            <a:ext cx="3498814" cy="1625654"/>
          </a:xfrm>
          <a:custGeom>
            <a:avLst/>
            <a:gdLst>
              <a:gd name="connsiteX0" fmla="*/ 0 w 3498814"/>
              <a:gd name="connsiteY0" fmla="*/ 270948 h 1625654"/>
              <a:gd name="connsiteX1" fmla="*/ 270948 w 3498814"/>
              <a:gd name="connsiteY1" fmla="*/ 0 h 1625654"/>
              <a:gd name="connsiteX2" fmla="*/ 3227866 w 3498814"/>
              <a:gd name="connsiteY2" fmla="*/ 0 h 1625654"/>
              <a:gd name="connsiteX3" fmla="*/ 3498814 w 3498814"/>
              <a:gd name="connsiteY3" fmla="*/ 270948 h 1625654"/>
              <a:gd name="connsiteX4" fmla="*/ 3498814 w 3498814"/>
              <a:gd name="connsiteY4" fmla="*/ 1354706 h 1625654"/>
              <a:gd name="connsiteX5" fmla="*/ 3227866 w 3498814"/>
              <a:gd name="connsiteY5" fmla="*/ 1625654 h 1625654"/>
              <a:gd name="connsiteX6" fmla="*/ 270948 w 3498814"/>
              <a:gd name="connsiteY6" fmla="*/ 1625654 h 1625654"/>
              <a:gd name="connsiteX7" fmla="*/ 0 w 3498814"/>
              <a:gd name="connsiteY7" fmla="*/ 1354706 h 1625654"/>
              <a:gd name="connsiteX8" fmla="*/ 0 w 3498814"/>
              <a:gd name="connsiteY8" fmla="*/ 270948 h 162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8814" h="1625654">
                <a:moveTo>
                  <a:pt x="0" y="270948"/>
                </a:moveTo>
                <a:cubicBezTo>
                  <a:pt x="0" y="121308"/>
                  <a:pt x="121308" y="0"/>
                  <a:pt x="270948" y="0"/>
                </a:cubicBezTo>
                <a:lnTo>
                  <a:pt x="3227866" y="0"/>
                </a:lnTo>
                <a:cubicBezTo>
                  <a:pt x="3377506" y="0"/>
                  <a:pt x="3498814" y="121308"/>
                  <a:pt x="3498814" y="270948"/>
                </a:cubicBezTo>
                <a:lnTo>
                  <a:pt x="3498814" y="1354706"/>
                </a:lnTo>
                <a:cubicBezTo>
                  <a:pt x="3498814" y="1504346"/>
                  <a:pt x="3377506" y="1625654"/>
                  <a:pt x="3227866" y="1625654"/>
                </a:cubicBezTo>
                <a:lnTo>
                  <a:pt x="270948" y="1625654"/>
                </a:lnTo>
                <a:cubicBezTo>
                  <a:pt x="121308" y="1625654"/>
                  <a:pt x="0" y="1504346"/>
                  <a:pt x="0" y="1354706"/>
                </a:cubicBezTo>
                <a:lnTo>
                  <a:pt x="0" y="27094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218" tIns="102218" rIns="102218" bIns="10221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Четкое понимание содержательного наполнения будущего проекта, в том числе с учетом ограничений</a:t>
            </a:r>
            <a:endPara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11566" y="2348871"/>
            <a:ext cx="2319695" cy="2088241"/>
          </a:xfrm>
          <a:custGeom>
            <a:avLst/>
            <a:gdLst>
              <a:gd name="connsiteX0" fmla="*/ 0 w 2319695"/>
              <a:gd name="connsiteY0" fmla="*/ 270948 h 1625654"/>
              <a:gd name="connsiteX1" fmla="*/ 270948 w 2319695"/>
              <a:gd name="connsiteY1" fmla="*/ 0 h 1625654"/>
              <a:gd name="connsiteX2" fmla="*/ 2048747 w 2319695"/>
              <a:gd name="connsiteY2" fmla="*/ 0 h 1625654"/>
              <a:gd name="connsiteX3" fmla="*/ 2319695 w 2319695"/>
              <a:gd name="connsiteY3" fmla="*/ 270948 h 1625654"/>
              <a:gd name="connsiteX4" fmla="*/ 2319695 w 2319695"/>
              <a:gd name="connsiteY4" fmla="*/ 1354706 h 1625654"/>
              <a:gd name="connsiteX5" fmla="*/ 2048747 w 2319695"/>
              <a:gd name="connsiteY5" fmla="*/ 1625654 h 1625654"/>
              <a:gd name="connsiteX6" fmla="*/ 270948 w 2319695"/>
              <a:gd name="connsiteY6" fmla="*/ 1625654 h 1625654"/>
              <a:gd name="connsiteX7" fmla="*/ 0 w 2319695"/>
              <a:gd name="connsiteY7" fmla="*/ 1354706 h 1625654"/>
              <a:gd name="connsiteX8" fmla="*/ 0 w 2319695"/>
              <a:gd name="connsiteY8" fmla="*/ 270948 h 162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9695" h="1625654">
                <a:moveTo>
                  <a:pt x="0" y="270948"/>
                </a:moveTo>
                <a:cubicBezTo>
                  <a:pt x="0" y="121308"/>
                  <a:pt x="121308" y="0"/>
                  <a:pt x="270948" y="0"/>
                </a:cubicBezTo>
                <a:lnTo>
                  <a:pt x="2048747" y="0"/>
                </a:lnTo>
                <a:cubicBezTo>
                  <a:pt x="2198387" y="0"/>
                  <a:pt x="2319695" y="121308"/>
                  <a:pt x="2319695" y="270948"/>
                </a:cubicBezTo>
                <a:lnTo>
                  <a:pt x="2319695" y="1354706"/>
                </a:lnTo>
                <a:cubicBezTo>
                  <a:pt x="2319695" y="1504346"/>
                  <a:pt x="2198387" y="1625654"/>
                  <a:pt x="2048747" y="1625654"/>
                </a:cubicBezTo>
                <a:lnTo>
                  <a:pt x="270948" y="1625654"/>
                </a:lnTo>
                <a:cubicBezTo>
                  <a:pt x="121308" y="1625654"/>
                  <a:pt x="0" y="1504346"/>
                  <a:pt x="0" y="1354706"/>
                </a:cubicBezTo>
                <a:lnTo>
                  <a:pt x="0" y="27094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218" tIns="102218" rIns="102218" bIns="10221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Указание конкретного государственного органа</a:t>
            </a:r>
            <a:endPara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/>
          <p:cNvSpPr/>
          <p:nvPr/>
        </p:nvSpPr>
        <p:spPr>
          <a:xfrm>
            <a:off x="395537" y="116632"/>
            <a:ext cx="8347176" cy="6552728"/>
          </a:xfrm>
          <a:prstGeom prst="rightArrow">
            <a:avLst>
              <a:gd name="adj1" fmla="val 50000"/>
              <a:gd name="adj2" fmla="val 71005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sp>
      <p:sp>
        <p:nvSpPr>
          <p:cNvPr id="7" name="Полилиния 6"/>
          <p:cNvSpPr/>
          <p:nvPr/>
        </p:nvSpPr>
        <p:spPr>
          <a:xfrm>
            <a:off x="179512" y="2082450"/>
            <a:ext cx="4104456" cy="2621091"/>
          </a:xfrm>
          <a:custGeom>
            <a:avLst/>
            <a:gdLst>
              <a:gd name="connsiteX0" fmla="*/ 0 w 3948063"/>
              <a:gd name="connsiteY0" fmla="*/ 436857 h 2621091"/>
              <a:gd name="connsiteX1" fmla="*/ 436857 w 3948063"/>
              <a:gd name="connsiteY1" fmla="*/ 0 h 2621091"/>
              <a:gd name="connsiteX2" fmla="*/ 3511206 w 3948063"/>
              <a:gd name="connsiteY2" fmla="*/ 0 h 2621091"/>
              <a:gd name="connsiteX3" fmla="*/ 3948063 w 3948063"/>
              <a:gd name="connsiteY3" fmla="*/ 436857 h 2621091"/>
              <a:gd name="connsiteX4" fmla="*/ 3948063 w 3948063"/>
              <a:gd name="connsiteY4" fmla="*/ 2184234 h 2621091"/>
              <a:gd name="connsiteX5" fmla="*/ 3511206 w 3948063"/>
              <a:gd name="connsiteY5" fmla="*/ 2621091 h 2621091"/>
              <a:gd name="connsiteX6" fmla="*/ 436857 w 3948063"/>
              <a:gd name="connsiteY6" fmla="*/ 2621091 h 2621091"/>
              <a:gd name="connsiteX7" fmla="*/ 0 w 3948063"/>
              <a:gd name="connsiteY7" fmla="*/ 2184234 h 2621091"/>
              <a:gd name="connsiteX8" fmla="*/ 0 w 3948063"/>
              <a:gd name="connsiteY8" fmla="*/ 436857 h 262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8063" h="2621091">
                <a:moveTo>
                  <a:pt x="0" y="436857"/>
                </a:moveTo>
                <a:cubicBezTo>
                  <a:pt x="0" y="195588"/>
                  <a:pt x="195588" y="0"/>
                  <a:pt x="436857" y="0"/>
                </a:cubicBezTo>
                <a:lnTo>
                  <a:pt x="3511206" y="0"/>
                </a:lnTo>
                <a:cubicBezTo>
                  <a:pt x="3752475" y="0"/>
                  <a:pt x="3948063" y="195588"/>
                  <a:pt x="3948063" y="436857"/>
                </a:cubicBezTo>
                <a:lnTo>
                  <a:pt x="3948063" y="2184234"/>
                </a:lnTo>
                <a:cubicBezTo>
                  <a:pt x="3948063" y="2425503"/>
                  <a:pt x="3752475" y="2621091"/>
                  <a:pt x="3511206" y="2621091"/>
                </a:cubicBezTo>
                <a:lnTo>
                  <a:pt x="436857" y="2621091"/>
                </a:lnTo>
                <a:cubicBezTo>
                  <a:pt x="195588" y="2621091"/>
                  <a:pt x="0" y="2425503"/>
                  <a:pt x="0" y="2184234"/>
                </a:cubicBezTo>
                <a:lnTo>
                  <a:pt x="0" y="43685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96531" tIns="196531" rIns="196531" bIns="19653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Особенности местного нормотворчества</a:t>
            </a: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4761124" y="4221088"/>
            <a:ext cx="3948063" cy="129614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96531" tIns="196531" rIns="196531" bIns="19653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Риск возникновения социального неравенства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4758266" y="764704"/>
            <a:ext cx="3948063" cy="1224136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96531" tIns="196531" rIns="196531" bIns="19653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Множественность актов законодательства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4760132" y="2348880"/>
            <a:ext cx="3948063" cy="144016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96531" tIns="196531" rIns="196531" bIns="19653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Неоднородность законодательства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9403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94" b="98145" l="3027" r="97559">
                        <a14:foregroundMark x1="15137" y1="64355" x2="15137" y2="64355"/>
                        <a14:foregroundMark x1="11816" y1="65039" x2="11816" y2="65039"/>
                        <a14:foregroundMark x1="8789" y1="67188" x2="8789" y2="67188"/>
                        <a14:foregroundMark x1="6055" y1="68555" x2="6055" y2="68555"/>
                        <a14:foregroundMark x1="94727" y1="71582" x2="94727" y2="71582"/>
                        <a14:foregroundMark x1="93359" y1="67188" x2="93359" y2="67188"/>
                        <a14:foregroundMark x1="95313" y1="67383" x2="95313" y2="67383"/>
                        <a14:foregroundMark x1="83008" y1="61816" x2="83008" y2="61816"/>
                        <a14:foregroundMark x1="96387" y1="68359" x2="96387" y2="683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74"/>
          <a:stretch/>
        </p:blipFill>
        <p:spPr bwMode="auto">
          <a:xfrm>
            <a:off x="107504" y="3501008"/>
            <a:ext cx="3824750" cy="30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000">
                        <a14:foregroundMark x1="6000" y1="60209" x2="6000" y2="60209"/>
                        <a14:foregroundMark x1="11333" y1="6283" x2="11333" y2="6283"/>
                        <a14:foregroundMark x1="42000" y1="14136" x2="42000" y2="14136"/>
                        <a14:foregroundMark x1="45333" y1="25131" x2="45333" y2="25131"/>
                        <a14:foregroundMark x1="32000" y1="26702" x2="32000" y2="26702"/>
                        <a14:foregroundMark x1="24667" y1="26702" x2="24667" y2="26702"/>
                        <a14:foregroundMark x1="57333" y1="13089" x2="57333" y2="13089"/>
                        <a14:foregroundMark x1="36667" y1="15707" x2="36667" y2="15707"/>
                        <a14:foregroundMark x1="95333" y1="30890" x2="95333" y2="30890"/>
                        <a14:foregroundMark x1="44000" y1="80628" x2="44000" y2="80628"/>
                        <a14:foregroundMark x1="30667" y1="80628" x2="30667" y2="80628"/>
                        <a14:foregroundMark x1="34000" y1="71728" x2="34000" y2="71728"/>
                        <a14:foregroundMark x1="20000" y1="72251" x2="20000" y2="72251"/>
                        <a14:foregroundMark x1="28667" y1="61257" x2="28667" y2="61257"/>
                        <a14:foregroundMark x1="24000" y1="50262" x2="24000" y2="50262"/>
                        <a14:foregroundMark x1="22667" y1="41361" x2="22667" y2="41361"/>
                        <a14:foregroundMark x1="24000" y1="31937" x2="24000" y2="31937"/>
                        <a14:foregroundMark x1="38000" y1="34555" x2="38000" y2="34555"/>
                        <a14:foregroundMark x1="32667" y1="34031" x2="32667" y2="34031"/>
                        <a14:foregroundMark x1="46000" y1="40314" x2="46000" y2="40314"/>
                        <a14:foregroundMark x1="57333" y1="31414" x2="57333" y2="31414"/>
                        <a14:foregroundMark x1="48000" y1="31937" x2="48000" y2="31937"/>
                        <a14:foregroundMark x1="18667" y1="32461" x2="18667" y2="32461"/>
                        <a14:foregroundMark x1="95333" y1="43455" x2="95333" y2="43455"/>
                        <a14:foregroundMark x1="94667" y1="53403" x2="94667" y2="53403"/>
                        <a14:foregroundMark x1="6000" y1="71728" x2="6000" y2="71728"/>
                        <a14:foregroundMark x1="3333" y1="51832" x2="3333" y2="51832"/>
                        <a14:foregroundMark x1="2000" y1="32461" x2="2000" y2="32461"/>
                        <a14:foregroundMark x1="2667" y1="19372" x2="2667" y2="19372"/>
                        <a14:foregroundMark x1="32000" y1="3665" x2="32000" y2="3665"/>
                        <a14:foregroundMark x1="46667" y1="3665" x2="46667" y2="3665"/>
                        <a14:foregroundMark x1="64000" y1="1571" x2="64000" y2="1571"/>
                        <a14:foregroundMark x1="4667" y1="83770" x2="4667" y2="83770"/>
                        <a14:foregroundMark x1="5333" y1="90576" x2="5333" y2="90576"/>
                        <a14:foregroundMark x1="4000" y1="95288" x2="4000" y2="95288"/>
                        <a14:foregroundMark x1="94667" y1="85864" x2="94667" y2="85864"/>
                        <a14:foregroundMark x1="94667" y1="96859" x2="94667" y2="96859"/>
                        <a14:foregroundMark x1="79333" y1="97382" x2="79333" y2="97382"/>
                        <a14:foregroundMark x1="60000" y1="97906" x2="60000" y2="97906"/>
                        <a14:foregroundMark x1="51333" y1="97382" x2="51333" y2="97382"/>
                        <a14:foregroundMark x1="37333" y1="97906" x2="37333" y2="97906"/>
                        <a14:backgroundMark x1="20000" y1="2094" x2="20000" y2="2094"/>
                        <a14:backgroundMark x1="3333" y1="64398" x2="3333" y2="64398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36712"/>
            <a:ext cx="2000088" cy="273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395537" y="1052736"/>
            <a:ext cx="8575083" cy="5509743"/>
            <a:chOff x="395537" y="1052736"/>
            <a:chExt cx="8575083" cy="550974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95537" y="1052736"/>
              <a:ext cx="5880100" cy="2132798"/>
              <a:chOff x="395537" y="1052736"/>
              <a:chExt cx="5880100" cy="2132798"/>
            </a:xfrm>
          </p:grpSpPr>
          <p:pic>
            <p:nvPicPr>
              <p:cNvPr id="5123" name="Picture 3" descr="C:\Users\5112\Desktop\Безымянный 4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527"/>
              <a:stretch/>
            </p:blipFill>
            <p:spPr bwMode="auto">
              <a:xfrm>
                <a:off x="395537" y="1052736"/>
                <a:ext cx="5880100" cy="213279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" name="Прямая соединительная линия 2"/>
              <p:cNvCxnSpPr/>
              <p:nvPr/>
            </p:nvCxnSpPr>
            <p:spPr>
              <a:xfrm>
                <a:off x="3335587" y="2567478"/>
                <a:ext cx="294005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395537" y="2719878"/>
                <a:ext cx="208823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/>
            <p:cNvGrpSpPr/>
            <p:nvPr/>
          </p:nvGrpSpPr>
          <p:grpSpPr>
            <a:xfrm>
              <a:off x="3580654" y="3356992"/>
              <a:ext cx="5389966" cy="3205487"/>
              <a:chOff x="3580654" y="3356992"/>
              <a:chExt cx="5389966" cy="3205487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12" t="24616" r="28461" b="16044"/>
              <a:stretch/>
            </p:blipFill>
            <p:spPr bwMode="auto">
              <a:xfrm>
                <a:off x="3580654" y="3356992"/>
                <a:ext cx="5389966" cy="3205487"/>
              </a:xfrm>
              <a:prstGeom prst="rect">
                <a:avLst/>
              </a:prstGeom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3580654" y="4077072"/>
                <a:ext cx="142339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Стрелка углом вверх 11"/>
            <p:cNvSpPr/>
            <p:nvPr/>
          </p:nvSpPr>
          <p:spPr>
            <a:xfrm rot="5400000">
              <a:off x="2609782" y="3230978"/>
              <a:ext cx="864096" cy="900100"/>
            </a:xfrm>
            <a:prstGeom prst="bentUpArrow">
              <a:avLst>
                <a:gd name="adj1" fmla="val 38955"/>
                <a:gd name="adj2" fmla="val 31977"/>
                <a:gd name="adj3" fmla="val 34197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трелка углом вверх 22"/>
            <p:cNvSpPr/>
            <p:nvPr/>
          </p:nvSpPr>
          <p:spPr>
            <a:xfrm rot="10800000" flipH="1">
              <a:off x="6341060" y="2348880"/>
              <a:ext cx="864096" cy="900100"/>
            </a:xfrm>
            <a:prstGeom prst="bentUpArrow">
              <a:avLst>
                <a:gd name="adj1" fmla="val 38955"/>
                <a:gd name="adj2" fmla="val 31977"/>
                <a:gd name="adj3" fmla="val 34197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45356" y="188640"/>
            <a:ext cx="8640960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Множественность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45356" y="188640"/>
            <a:ext cx="8640960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Неоднородность законодательства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95536" y="1196752"/>
            <a:ext cx="8568952" cy="5328592"/>
            <a:chOff x="1153780" y="2346102"/>
            <a:chExt cx="7329694" cy="378794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53780" y="2346102"/>
              <a:ext cx="7329694" cy="378794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1584939" y="2909174"/>
              <a:ext cx="2217386" cy="3120470"/>
            </a:xfrm>
            <a:custGeom>
              <a:avLst/>
              <a:gdLst>
                <a:gd name="connsiteX0" fmla="*/ 0 w 3403674"/>
                <a:gd name="connsiteY0" fmla="*/ 0 h 3240537"/>
                <a:gd name="connsiteX1" fmla="*/ 3403674 w 3403674"/>
                <a:gd name="connsiteY1" fmla="*/ 0 h 3240537"/>
                <a:gd name="connsiteX2" fmla="*/ 3403674 w 3403674"/>
                <a:gd name="connsiteY2" fmla="*/ 3240537 h 3240537"/>
                <a:gd name="connsiteX3" fmla="*/ 0 w 3403674"/>
                <a:gd name="connsiteY3" fmla="*/ 3240537 h 3240537"/>
                <a:gd name="connsiteX4" fmla="*/ 0 w 3403674"/>
                <a:gd name="connsiteY4" fmla="*/ 0 h 32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674" h="3240537">
                  <a:moveTo>
                    <a:pt x="0" y="0"/>
                  </a:moveTo>
                  <a:lnTo>
                    <a:pt x="3403674" y="0"/>
                  </a:lnTo>
                  <a:lnTo>
                    <a:pt x="3403674" y="3240537"/>
                  </a:lnTo>
                  <a:lnTo>
                    <a:pt x="0" y="32405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t" anchorCtr="0">
              <a:noAutofit/>
            </a:bodyPr>
            <a:lstStyle/>
            <a:p>
              <a:pPr lvl="0" algn="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Регулирование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вопросов на </a:t>
              </a:r>
              <a:r>
                <a:rPr lang="ru-RU" sz="1600" b="1" kern="1200" dirty="0" smtClean="0">
                  <a:solidFill>
                    <a:srgbClr val="FF0000"/>
                  </a:solidFill>
                  <a:latin typeface="Bookman Old Style" pitchFamily="18" charset="0"/>
                </a:rPr>
                <a:t>областном</a:t>
              </a:r>
              <a:r>
                <a:rPr lang="ru-RU" sz="16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 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территориальном уровне – </a:t>
              </a:r>
              <a:r>
                <a:rPr lang="ru-RU" sz="1600" b="1" kern="1200" dirty="0" smtClean="0">
                  <a:solidFill>
                    <a:srgbClr val="FF0000"/>
                  </a:solidFill>
                  <a:latin typeface="Bookman Old Style" pitchFamily="18" charset="0"/>
                </a:rPr>
                <a:t>Брестская область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: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b="1" kern="1200" dirty="0" smtClean="0">
                  <a:solidFill>
                    <a:srgbClr val="FF0000"/>
                  </a:solidFill>
                  <a:latin typeface="Bookman Old Style" pitchFamily="18" charset="0"/>
                </a:rPr>
                <a:t>1. 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Решение Брестского областного исполнительного комитета от 20.09.2016 N 700 "Об арендной плате за земельные участки"</a:t>
              </a:r>
              <a:endParaRPr lang="ru-RU" sz="1400" b="1" kern="1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048701" y="2448479"/>
              <a:ext cx="4311585" cy="3581164"/>
            </a:xfrm>
            <a:custGeom>
              <a:avLst/>
              <a:gdLst>
                <a:gd name="connsiteX0" fmla="*/ 0 w 3403674"/>
                <a:gd name="connsiteY0" fmla="*/ 0 h 3240537"/>
                <a:gd name="connsiteX1" fmla="*/ 3403674 w 3403674"/>
                <a:gd name="connsiteY1" fmla="*/ 0 h 3240537"/>
                <a:gd name="connsiteX2" fmla="*/ 3403674 w 3403674"/>
                <a:gd name="connsiteY2" fmla="*/ 3240537 h 3240537"/>
                <a:gd name="connsiteX3" fmla="*/ 0 w 3403674"/>
                <a:gd name="connsiteY3" fmla="*/ 3240537 h 3240537"/>
                <a:gd name="connsiteX4" fmla="*/ 0 w 3403674"/>
                <a:gd name="connsiteY4" fmla="*/ 0 h 32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674" h="3240537">
                  <a:moveTo>
                    <a:pt x="0" y="0"/>
                  </a:moveTo>
                  <a:lnTo>
                    <a:pt x="3403674" y="0"/>
                  </a:lnTo>
                  <a:lnTo>
                    <a:pt x="3403674" y="3240537"/>
                  </a:lnTo>
                  <a:lnTo>
                    <a:pt x="0" y="32405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Регулирование вопросов на </a:t>
              </a:r>
              <a:r>
                <a:rPr lang="ru-RU" sz="1600" b="1" kern="1200" dirty="0" smtClean="0">
                  <a:solidFill>
                    <a:srgbClr val="FF0000"/>
                  </a:solidFill>
                  <a:latin typeface="Bookman Old Style" pitchFamily="18" charset="0"/>
                </a:rPr>
                <a:t>районном</a:t>
              </a:r>
              <a:r>
                <a:rPr lang="ru-RU" sz="16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 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территориальном уровне </a:t>
              </a:r>
              <a: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– </a:t>
              </a:r>
              <a:b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600" b="1" kern="1200" dirty="0" smtClean="0">
                  <a:solidFill>
                    <a:srgbClr val="FF0000"/>
                  </a:solidFill>
                  <a:latin typeface="Bookman Old Style" pitchFamily="18" charset="0"/>
                </a:rPr>
                <a:t>Гомельская область</a:t>
              </a:r>
              <a: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: </a:t>
              </a:r>
              <a:b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/>
              </a:r>
              <a:b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1.Решение Гомельского городского исполнительного комитета от 26.12.2016 N 1414 «Об увеличении размера арендной платы за земельные участки, находящиеся в государственной собственности»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2.Решение Светлогорского районного исполнительного комитета от 09.12.2016 N 2183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3.Решение </a:t>
              </a:r>
              <a:r>
                <a:rPr lang="ru-RU" sz="1400" b="1" kern="1200" dirty="0" err="1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Жлобинского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 районного исполнительного комитета от 07.12.2016 N 3086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4.Решение </a:t>
              </a:r>
              <a:r>
                <a:rPr lang="ru-RU" sz="1400" b="1" kern="1200" dirty="0" err="1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Мозырского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 районного исполнительного комитета от 05.12.2016 N 1726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5.Решение </a:t>
              </a:r>
              <a:r>
                <a:rPr lang="ru-RU" sz="1400" b="1" kern="1200" dirty="0" err="1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Наровлянского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 районного исполнительного комитета от 05.12.2016 N 1443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6.Решение </a:t>
              </a:r>
              <a:r>
                <a:rPr lang="ru-RU" sz="1400" b="1" kern="1200" dirty="0" err="1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Лоевского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 районного исполнительного комитета от 05.12.2016 N 1062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7. ... </a:t>
              </a:r>
              <a:b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… </a:t>
              </a:r>
              <a: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/>
              </a:r>
              <a:br>
                <a:rPr lang="ru-RU" sz="12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</a:br>
              <a:r>
                <a:rPr lang="ru-RU" sz="1600" b="1" kern="1200" dirty="0" smtClean="0">
                  <a:solidFill>
                    <a:srgbClr val="FF0000"/>
                  </a:solidFill>
                  <a:latin typeface="Bookman Old Style" pitchFamily="18" charset="0"/>
                </a:rPr>
                <a:t>22.</a:t>
              </a:r>
              <a:r>
                <a:rPr lang="ru-RU" sz="1400" b="1" kern="1200" dirty="0" smtClean="0">
                  <a:solidFill>
                    <a:schemeClr val="accent1">
                      <a:lumMod val="75000"/>
                    </a:schemeClr>
                  </a:solidFill>
                  <a:latin typeface="Bookman Old Style" pitchFamily="18" charset="0"/>
                </a:rPr>
                <a:t>Решение Петриковского районного исполнительного комитета от 20.06.2016 N 736</a:t>
              </a:r>
              <a:endParaRPr lang="ru-RU" sz="1400" b="1" kern="1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endParaRPr>
            </a:p>
          </p:txBody>
        </p:sp>
        <p:sp>
          <p:nvSpPr>
            <p:cNvPr id="15" name="Прямая соединительная линия 14"/>
            <p:cNvSpPr/>
            <p:nvPr/>
          </p:nvSpPr>
          <p:spPr>
            <a:xfrm>
              <a:off x="3925513" y="2789106"/>
              <a:ext cx="842" cy="3095025"/>
            </a:xfrm>
            <a:prstGeom prst="line">
              <a:avLst/>
            </a:prstGeom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" b="96250" l="175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9482"/>
            <a:ext cx="1436948" cy="143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6" b="100000" l="23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909483"/>
            <a:ext cx="1439399" cy="143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087364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:\Users\5112\Desktop\Безымянный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4752528" cy="251205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45356" y="188640"/>
            <a:ext cx="8640960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Возникновение социального неравенства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103" name="Picture 7" descr="C:\Users\5112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6634"/>
            <a:ext cx="4056472" cy="282375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580112" y="4420032"/>
            <a:ext cx="3312368" cy="5568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г. Минск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8709" y="1157996"/>
            <a:ext cx="2721123" cy="686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Гомельская область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580112" y="5157192"/>
            <a:ext cx="3312368" cy="13596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Тариф на услуги сиделки – от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2,76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до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5,92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бел.руб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. за час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16003" y="2013190"/>
            <a:ext cx="2743829" cy="8958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Тариф на услуги сиделки –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1,00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бел.руб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. за час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9" l="0" r="42495">
                        <a14:foregroundMark x1="16094" y1="35856" x2="16094" y2="3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682" r="52413"/>
          <a:stretch/>
        </p:blipFill>
        <p:spPr bwMode="auto">
          <a:xfrm>
            <a:off x="7716296" y="980728"/>
            <a:ext cx="1176184" cy="254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37" b="83292" l="14113" r="71774">
                        <a14:foregroundMark x1="31855" y1="80098" x2="31855" y2="80098"/>
                        <a14:foregroundMark x1="60484" y1="73710" x2="60484" y2="73710"/>
                        <a14:foregroundMark x1="61694" y1="76167" x2="61694" y2="76167"/>
                        <a14:foregroundMark x1="35081" y1="15233" x2="35081" y2="15233"/>
                        <a14:foregroundMark x1="31855" y1="18182" x2="31855" y2="18182"/>
                        <a14:foregroundMark x1="34274" y1="31204" x2="34274" y2="31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9" t="9767" r="27502" b="16529"/>
          <a:stretch/>
        </p:blipFill>
        <p:spPr bwMode="auto">
          <a:xfrm>
            <a:off x="381639" y="3866634"/>
            <a:ext cx="1288204" cy="272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1021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  <p:bldP spid="8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45356" y="188640"/>
            <a:ext cx="8640960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Закон Республики Беларусь «Об основах административных процедур»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Стрелка углом вверх 7"/>
          <p:cNvSpPr/>
          <p:nvPr/>
        </p:nvSpPr>
        <p:spPr>
          <a:xfrm rot="5400000">
            <a:off x="1258742" y="3387265"/>
            <a:ext cx="2063155" cy="2691152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>
            <a:off x="395537" y="1268761"/>
            <a:ext cx="3384375" cy="2432500"/>
          </a:xfrm>
          <a:custGeom>
            <a:avLst/>
            <a:gdLst>
              <a:gd name="connsiteX0" fmla="*/ 0 w 3413541"/>
              <a:gd name="connsiteY0" fmla="*/ 398308 h 2389368"/>
              <a:gd name="connsiteX1" fmla="*/ 398308 w 3413541"/>
              <a:gd name="connsiteY1" fmla="*/ 0 h 2389368"/>
              <a:gd name="connsiteX2" fmla="*/ 3015233 w 3413541"/>
              <a:gd name="connsiteY2" fmla="*/ 0 h 2389368"/>
              <a:gd name="connsiteX3" fmla="*/ 3413541 w 3413541"/>
              <a:gd name="connsiteY3" fmla="*/ 398308 h 2389368"/>
              <a:gd name="connsiteX4" fmla="*/ 3413541 w 3413541"/>
              <a:gd name="connsiteY4" fmla="*/ 1991060 h 2389368"/>
              <a:gd name="connsiteX5" fmla="*/ 3015233 w 3413541"/>
              <a:gd name="connsiteY5" fmla="*/ 2389368 h 2389368"/>
              <a:gd name="connsiteX6" fmla="*/ 398308 w 3413541"/>
              <a:gd name="connsiteY6" fmla="*/ 2389368 h 2389368"/>
              <a:gd name="connsiteX7" fmla="*/ 0 w 3413541"/>
              <a:gd name="connsiteY7" fmla="*/ 1991060 h 2389368"/>
              <a:gd name="connsiteX8" fmla="*/ 0 w 3413541"/>
              <a:gd name="connsiteY8" fmla="*/ 398308 h 23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3541" h="2389368">
                <a:moveTo>
                  <a:pt x="0" y="398308"/>
                </a:moveTo>
                <a:cubicBezTo>
                  <a:pt x="0" y="178329"/>
                  <a:pt x="178329" y="0"/>
                  <a:pt x="398308" y="0"/>
                </a:cubicBezTo>
                <a:lnTo>
                  <a:pt x="3015233" y="0"/>
                </a:lnTo>
                <a:cubicBezTo>
                  <a:pt x="3235212" y="0"/>
                  <a:pt x="3413541" y="178329"/>
                  <a:pt x="3413541" y="398308"/>
                </a:cubicBezTo>
                <a:lnTo>
                  <a:pt x="3413541" y="1991060"/>
                </a:lnTo>
                <a:cubicBezTo>
                  <a:pt x="3413541" y="2211039"/>
                  <a:pt x="3235212" y="2389368"/>
                  <a:pt x="3015233" y="2389368"/>
                </a:cubicBezTo>
                <a:lnTo>
                  <a:pt x="398308" y="2389368"/>
                </a:lnTo>
                <a:cubicBezTo>
                  <a:pt x="178329" y="2389368"/>
                  <a:pt x="0" y="2211039"/>
                  <a:pt x="0" y="1991060"/>
                </a:cubicBezTo>
                <a:lnTo>
                  <a:pt x="0" y="39830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0480" tIns="200480" rIns="200480" bIns="20048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 smtClean="0">
                <a:latin typeface="Bookman Old Style" pitchFamily="18" charset="0"/>
              </a:rPr>
              <a:t>Законодательными актами, постановлениями Совета Министров Республики Беларусь определяются:</a:t>
            </a:r>
            <a:endParaRPr lang="ru-RU" b="1" kern="1200" dirty="0">
              <a:latin typeface="Bookman Old Style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91880" y="1412776"/>
            <a:ext cx="5544615" cy="2160240"/>
          </a:xfrm>
          <a:prstGeom prst="roundRect">
            <a:avLst>
              <a:gd name="adj" fmla="val 37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300" b="1" kern="12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наименования административных процедур;</a:t>
            </a:r>
            <a:endParaRPr lang="ru-RU" sz="1300" b="1" kern="12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300" b="1" kern="12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уполномоченные органы;</a:t>
            </a:r>
            <a:endParaRPr lang="ru-RU" sz="1300" b="1" kern="12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300" b="1" kern="12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исчерпывающие перечни документов и (или) сведений, представляемых заинтересованными лицами;</a:t>
            </a:r>
            <a:endParaRPr lang="ru-RU" sz="1300" b="1" kern="12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300" b="1" kern="12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сроки осуществления административных процедур;</a:t>
            </a:r>
            <a:endParaRPr lang="ru-RU" sz="1300" b="1" kern="12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300" b="1" kern="12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срок действия справок или других документов, выдаваемых при осуществлении административных процедур;</a:t>
            </a:r>
            <a:endParaRPr lang="ru-RU" sz="1300" b="1" kern="12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300" b="1" kern="12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размер платы, взимаемой при осуществлении административных процедур, или порядок ее определения.</a:t>
            </a:r>
            <a:endParaRPr lang="ru-RU" sz="1300" b="1" kern="12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35896" y="4001261"/>
            <a:ext cx="5400599" cy="24325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00480" tIns="200480" rIns="200480" bIns="20048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latin typeface="Bookman Old Style" pitchFamily="18" charset="0"/>
              </a:rPr>
              <a:t>Регулирование вопросов, указанных выше, другими нормативными правовыми актами не допускается</a:t>
            </a:r>
            <a:endParaRPr lang="ru-RU" sz="2400" b="1" kern="1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9" grpId="0" animBg="1"/>
      <p:bldP spid="14" grpId="0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1047</TotalTime>
  <Words>524</Words>
  <Application>Microsoft Office PowerPoint</Application>
  <PresentationFormat>Экран (4:3)</PresentationFormat>
  <Paragraphs>72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Министерство юстиции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5112</dc:creator>
  <cp:lastModifiedBy>5112</cp:lastModifiedBy>
  <cp:revision>75</cp:revision>
  <cp:lastPrinted>2018-12-19T05:57:54Z</cp:lastPrinted>
  <dcterms:created xsi:type="dcterms:W3CDTF">2018-08-14T07:33:11Z</dcterms:created>
  <dcterms:modified xsi:type="dcterms:W3CDTF">2018-12-19T06:17:49Z</dcterms:modified>
</cp:coreProperties>
</file>