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1" r:id="rId3"/>
    <p:sldId id="292" r:id="rId4"/>
    <p:sldId id="257" r:id="rId5"/>
    <p:sldId id="262" r:id="rId6"/>
    <p:sldId id="275" r:id="rId7"/>
    <p:sldId id="268" r:id="rId8"/>
    <p:sldId id="269" r:id="rId9"/>
    <p:sldId id="273" r:id="rId10"/>
    <p:sldId id="272" r:id="rId11"/>
    <p:sldId id="271" r:id="rId12"/>
    <p:sldId id="270" r:id="rId13"/>
    <p:sldId id="278" r:id="rId14"/>
    <p:sldId id="286" r:id="rId15"/>
    <p:sldId id="295" r:id="rId16"/>
    <p:sldId id="296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15" r:id="rId25"/>
    <p:sldId id="316" r:id="rId26"/>
    <p:sldId id="308" r:id="rId27"/>
    <p:sldId id="312" r:id="rId28"/>
    <p:sldId id="319" r:id="rId29"/>
    <p:sldId id="320" r:id="rId30"/>
    <p:sldId id="261" r:id="rId31"/>
  </p:sldIdLst>
  <p:sldSz cx="9144000" cy="6858000" type="screen4x3"/>
  <p:notesSz cx="9926638" cy="6797675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87C9"/>
    <a:srgbClr val="E7E7E7"/>
    <a:srgbClr val="163862"/>
    <a:srgbClr val="142B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33" autoAdjust="0"/>
  </p:normalViewPr>
  <p:slideViewPr>
    <p:cSldViewPr snapToGrid="0" snapToObjects="1">
      <p:cViewPr varScale="1">
        <p:scale>
          <a:sx n="112" d="100"/>
          <a:sy n="112" d="100"/>
        </p:scale>
        <p:origin x="15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DE5A7-3092-4563-A999-C0471A4C7C95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F64E0-1C9B-4994-8059-3EB619AF4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574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5C7FD-5490-4BDD-A73A-3B32BB0EED8A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50900"/>
            <a:ext cx="305593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201" y="3271103"/>
            <a:ext cx="7942238" cy="26764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22F11-5471-406F-8B0D-AE7F87629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929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22F11-5471-406F-8B0D-AE7F87629B7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705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22F11-5471-406F-8B0D-AE7F87629B7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651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22F11-5471-406F-8B0D-AE7F87629B7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07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22F11-5471-406F-8B0D-AE7F87629B7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996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22F11-5471-406F-8B0D-AE7F87629B7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121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22F11-5471-406F-8B0D-AE7F87629B7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824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22F11-5471-406F-8B0D-AE7F87629B7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581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22F11-5471-406F-8B0D-AE7F87629B7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582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22F11-5471-406F-8B0D-AE7F87629B7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2206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22F11-5471-406F-8B0D-AE7F87629B7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3793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22F11-5471-406F-8B0D-AE7F87629B7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99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22F11-5471-406F-8B0D-AE7F87629B7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84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22F11-5471-406F-8B0D-AE7F87629B7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1502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22F11-5471-406F-8B0D-AE7F87629B7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8372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22F11-5471-406F-8B0D-AE7F87629B7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6314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22F11-5471-406F-8B0D-AE7F87629B7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6947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22F11-5471-406F-8B0D-AE7F87629B7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7554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22F11-5471-406F-8B0D-AE7F87629B72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8586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22F11-5471-406F-8B0D-AE7F87629B72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8392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22F11-5471-406F-8B0D-AE7F87629B72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5568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22F11-5471-406F-8B0D-AE7F87629B72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746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22F11-5471-406F-8B0D-AE7F87629B7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65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22F11-5471-406F-8B0D-AE7F87629B7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48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22F11-5471-406F-8B0D-AE7F87629B7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1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22F11-5471-406F-8B0D-AE7F87629B7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770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22F11-5471-406F-8B0D-AE7F87629B7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2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22F11-5471-406F-8B0D-AE7F87629B7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46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22F11-5471-406F-8B0D-AE7F87629B7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931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DE52-96A8-4546-9704-265DEB0D25EC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9C56-98CA-A848-8694-BDB6AB8D6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308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DE52-96A8-4546-9704-265DEB0D25EC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9C56-98CA-A848-8694-BDB6AB8D6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66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DE52-96A8-4546-9704-265DEB0D25EC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9C56-98CA-A848-8694-BDB6AB8D6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34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DE52-96A8-4546-9704-265DEB0D25EC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9C56-98CA-A848-8694-BDB6AB8D6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83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DE52-96A8-4546-9704-265DEB0D25EC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9C56-98CA-A848-8694-BDB6AB8D6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972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DE52-96A8-4546-9704-265DEB0D25EC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9C56-98CA-A848-8694-BDB6AB8D6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08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DE52-96A8-4546-9704-265DEB0D25EC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9C56-98CA-A848-8694-BDB6AB8D6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15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DE52-96A8-4546-9704-265DEB0D25EC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9C56-98CA-A848-8694-BDB6AB8D6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414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DE52-96A8-4546-9704-265DEB0D25EC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9C56-98CA-A848-8694-BDB6AB8D6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799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DE52-96A8-4546-9704-265DEB0D25EC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9C56-98CA-A848-8694-BDB6AB8D6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99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DE52-96A8-4546-9704-265DEB0D25EC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9C56-98CA-A848-8694-BDB6AB8D6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358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DDE52-96A8-4546-9704-265DEB0D25EC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69C56-98CA-A848-8694-BDB6AB8D6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88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f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0"/>
            <a:ext cx="9144000" cy="6858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867705" y="2029097"/>
            <a:ext cx="5635359" cy="2734492"/>
          </a:xfrm>
        </p:spPr>
        <p:txBody>
          <a:bodyPr>
            <a:noAutofit/>
          </a:bodyPr>
          <a:lstStyle/>
          <a:p>
            <a:pPr algn="r"/>
            <a:r>
              <a:rPr lang="ru-RU" sz="3200" b="1" dirty="0"/>
              <a:t>Обязательная юридическая экспертиза технических нормативных правовых актов: актуальные вопросы правового регулирования</a:t>
            </a:r>
            <a:endParaRPr lang="ru-RU" sz="3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67705" y="4763589"/>
            <a:ext cx="5720817" cy="1099338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sz="2000" dirty="0" smtClean="0">
                <a:solidFill>
                  <a:srgbClr val="FFFFFF"/>
                </a:solidFill>
                <a:latin typeface="Tahoma"/>
                <a:cs typeface="Tahoma"/>
              </a:rPr>
              <a:t>Бумина Марина Геннадьевна,</a:t>
            </a:r>
          </a:p>
          <a:p>
            <a:pPr algn="r"/>
            <a:r>
              <a:rPr lang="ru-RU" sz="2000" dirty="0" smtClean="0">
                <a:solidFill>
                  <a:srgbClr val="FFFFFF"/>
                </a:solidFill>
                <a:latin typeface="Tahoma"/>
                <a:cs typeface="Tahoma"/>
              </a:rPr>
              <a:t>начальник управления обязательной юридической экспертизы технических нормативных правовых актов Национального центра правовой информации Республики Беларусь </a:t>
            </a:r>
            <a:endParaRPr lang="ru-RU" sz="200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5253" y="5862927"/>
            <a:ext cx="24123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000" dirty="0">
                <a:solidFill>
                  <a:srgbClr val="FFFFFF"/>
                </a:solidFill>
                <a:latin typeface="Tahoma"/>
                <a:cs typeface="Tahoma"/>
              </a:rPr>
              <a:t>Тел./факс: (8 017) 279 99 09</a:t>
            </a:r>
          </a:p>
          <a:p>
            <a:pPr algn="r"/>
            <a:r>
              <a:rPr lang="sk-SK" sz="1000" dirty="0">
                <a:solidFill>
                  <a:srgbClr val="FFFFFF"/>
                </a:solidFill>
                <a:latin typeface="Tahoma"/>
                <a:cs typeface="Tahoma"/>
              </a:rPr>
              <a:t>mail@ncpi.gov.by</a:t>
            </a:r>
          </a:p>
          <a:p>
            <a:pPr algn="r"/>
            <a:r>
              <a:rPr lang="sk-SK" sz="1000" dirty="0">
                <a:solidFill>
                  <a:srgbClr val="FFFFFF"/>
                </a:solidFill>
                <a:latin typeface="Tahoma"/>
                <a:cs typeface="Tahoma"/>
              </a:rPr>
              <a:t>www.ncpi.gov.by</a:t>
            </a:r>
            <a:endParaRPr lang="ru-RU" sz="100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1357" y="267466"/>
            <a:ext cx="8739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rgbClr val="FFFFFF"/>
                </a:solidFill>
                <a:latin typeface="Tahoma"/>
                <a:cs typeface="Tahoma"/>
              </a:rPr>
              <a:t>Минск 2018</a:t>
            </a:r>
            <a:endParaRPr lang="ru-RU" sz="100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10" name="Изображение 9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71" y="647104"/>
            <a:ext cx="1271016" cy="12588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76703" y="5872480"/>
            <a:ext cx="25885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FFFFFF"/>
                </a:solidFill>
                <a:latin typeface="Tahoma"/>
                <a:cs typeface="Tahoma"/>
              </a:rPr>
              <a:t>Национальный центр правовой </a:t>
            </a:r>
          </a:p>
          <a:p>
            <a:r>
              <a:rPr lang="ru-RU" sz="1000" b="1" dirty="0">
                <a:solidFill>
                  <a:srgbClr val="FFFFFF"/>
                </a:solidFill>
                <a:latin typeface="Tahoma"/>
                <a:cs typeface="Tahoma"/>
              </a:rPr>
              <a:t>информации Республики Беларусь</a:t>
            </a:r>
          </a:p>
          <a:p>
            <a:r>
              <a:rPr lang="ru-RU" sz="1000" dirty="0">
                <a:solidFill>
                  <a:srgbClr val="FFFFFF"/>
                </a:solidFill>
                <a:latin typeface="Tahoma"/>
                <a:cs typeface="Tahoma"/>
              </a:rPr>
              <a:t>Адрес: 220030, г. Минск ул. </a:t>
            </a:r>
            <a:r>
              <a:rPr lang="ru-RU" sz="1000" dirty="0" err="1">
                <a:solidFill>
                  <a:srgbClr val="FFFFFF"/>
                </a:solidFill>
                <a:latin typeface="Tahoma"/>
                <a:cs typeface="Tahoma"/>
              </a:rPr>
              <a:t>Берсона</a:t>
            </a:r>
            <a:r>
              <a:rPr lang="ru-RU" sz="1000" dirty="0">
                <a:solidFill>
                  <a:srgbClr val="FFFFFF"/>
                </a:solidFill>
                <a:latin typeface="Tahoma"/>
                <a:cs typeface="Tahoma"/>
              </a:rPr>
              <a:t>, 1а</a:t>
            </a:r>
          </a:p>
        </p:txBody>
      </p:sp>
    </p:spTree>
    <p:extLst>
      <p:ext uri="{BB962C8B-B14F-4D97-AF65-F5344CB8AC3E}">
        <p14:creationId xmlns:p14="http://schemas.microsoft.com/office/powerpoint/2010/main" val="160773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polos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57" y="-1"/>
            <a:ext cx="3716569" cy="6882535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12157" y="274638"/>
            <a:ext cx="6844346" cy="11430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1887C9"/>
                </a:solidFill>
                <a:latin typeface="Tahoma"/>
                <a:cs typeface="Tahoma"/>
              </a:rPr>
              <a:t>Результат обязательной юридической экспертизы</a:t>
            </a:r>
            <a:endParaRPr lang="ru-RU" sz="2400" b="1" dirty="0">
              <a:solidFill>
                <a:srgbClr val="1887C9"/>
              </a:solidFill>
              <a:latin typeface="Tahoma"/>
              <a:cs typeface="Tahoma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12157" y="1417638"/>
            <a:ext cx="7885364" cy="48612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None/>
            </a:pPr>
            <a:r>
              <a:rPr lang="ru-RU" sz="2600" dirty="0"/>
              <a:t>По результатам проведения экспертизы ТНПА </a:t>
            </a:r>
            <a:r>
              <a:rPr lang="ru-RU" sz="2600" dirty="0" smtClean="0"/>
              <a:t>выносится:</a:t>
            </a:r>
            <a:endParaRPr lang="ru-RU" sz="2600" dirty="0"/>
          </a:p>
          <a:p>
            <a:pPr algn="just">
              <a:spcAft>
                <a:spcPts val="600"/>
              </a:spcAft>
            </a:pPr>
            <a:r>
              <a:rPr lang="ru-RU" sz="2600" b="1" i="1" dirty="0"/>
              <a:t>положительное заключение</a:t>
            </a:r>
            <a:r>
              <a:rPr lang="ru-RU" sz="2600" dirty="0"/>
              <a:t>, содержащее обоснованный вывод о соответствии ТНПА установленным критериям и допустимости его включения в Национальный реестр правовых актов Республики Беларусь;</a:t>
            </a:r>
          </a:p>
          <a:p>
            <a:pPr algn="just">
              <a:spcAft>
                <a:spcPts val="600"/>
              </a:spcAft>
            </a:pPr>
            <a:r>
              <a:rPr lang="ru-RU" sz="2600" b="1" i="1" dirty="0"/>
              <a:t>отрицательное заключение</a:t>
            </a:r>
            <a:r>
              <a:rPr lang="ru-RU" sz="2600" dirty="0"/>
              <a:t>, содержащее обоснованный вывод о несоответствии ТНПА установленным критериям и недопустимости его включения в Национальный реестр правовых актов Республики Беларусь.</a:t>
            </a:r>
            <a:endParaRPr lang="ru-RU" sz="2600" dirty="0" smtClean="0">
              <a:cs typeface="Tahoma"/>
            </a:endParaRPr>
          </a:p>
          <a:p>
            <a:pPr marL="0" indent="0">
              <a:buNone/>
            </a:pPr>
            <a:endParaRPr lang="ru-RU" sz="2000" dirty="0">
              <a:latin typeface="Tahoma"/>
              <a:cs typeface="Tahoma"/>
            </a:endParaRPr>
          </a:p>
          <a:p>
            <a:pPr marL="0" indent="0">
              <a:buNone/>
            </a:pPr>
            <a:endParaRPr lang="ru-RU" sz="2000" dirty="0">
              <a:latin typeface="Tahoma"/>
              <a:cs typeface="Tahoma"/>
            </a:endParaRPr>
          </a:p>
        </p:txBody>
      </p:sp>
      <p:pic>
        <p:nvPicPr>
          <p:cNvPr id="8" name="Изображение 7" descr="logo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57" y="341376"/>
            <a:ext cx="838443" cy="8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polos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57" y="-1"/>
            <a:ext cx="3716569" cy="6882535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12157" y="274638"/>
            <a:ext cx="6844346" cy="11430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1887C9"/>
                </a:solidFill>
                <a:latin typeface="Tahoma"/>
                <a:cs typeface="Tahoma"/>
              </a:rPr>
              <a:t>Результат обязательной юридической экспертизы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12157" y="1785256"/>
            <a:ext cx="7885364" cy="4493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600" dirty="0" smtClean="0"/>
              <a:t>Только </a:t>
            </a:r>
            <a:r>
              <a:rPr lang="ru-RU" sz="2600" dirty="0"/>
              <a:t>успешно прошедшие обязательную юридическую экспертизу </a:t>
            </a:r>
            <a:r>
              <a:rPr lang="ru-RU" sz="2600" b="1" i="1" dirty="0"/>
              <a:t>ТНПА</a:t>
            </a:r>
            <a:r>
              <a:rPr lang="ru-RU" sz="2600" dirty="0"/>
              <a:t>, т.е. </a:t>
            </a:r>
            <a:r>
              <a:rPr lang="ru-RU" sz="2600" b="1" i="1" dirty="0"/>
              <a:t>получившие положительные заключения НЦПИ</a:t>
            </a:r>
            <a:r>
              <a:rPr lang="ru-RU" sz="2600" dirty="0"/>
              <a:t>, подлежат </a:t>
            </a:r>
            <a:r>
              <a:rPr lang="ru-RU" sz="2600" b="1" i="1" dirty="0"/>
              <a:t>включению в Национальный реестр правовых актов</a:t>
            </a:r>
            <a:r>
              <a:rPr lang="ru-RU" sz="2600" dirty="0"/>
              <a:t> Республики Беларусь и </a:t>
            </a:r>
            <a:r>
              <a:rPr lang="ru-RU" sz="2600" b="1" i="1" dirty="0"/>
              <a:t>официальному опубликованию на Национальном правовом Интернет-портале</a:t>
            </a:r>
            <a:r>
              <a:rPr lang="ru-RU" sz="2600" dirty="0"/>
              <a:t> Республики Беларусь, а также размещению на иных информационных ресурсах в глобальной компьютерной сети </a:t>
            </a:r>
            <a:r>
              <a:rPr lang="ru-RU" sz="2600" dirty="0" smtClean="0"/>
              <a:t>Интернет</a:t>
            </a:r>
            <a:endParaRPr lang="ru-RU" sz="2000" dirty="0">
              <a:latin typeface="Tahoma"/>
              <a:cs typeface="Tahoma"/>
            </a:endParaRPr>
          </a:p>
        </p:txBody>
      </p:sp>
      <p:pic>
        <p:nvPicPr>
          <p:cNvPr id="8" name="Изображение 7" descr="logo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57" y="341376"/>
            <a:ext cx="838443" cy="8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polos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57" y="-1"/>
            <a:ext cx="3716569" cy="6882535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12157" y="274638"/>
            <a:ext cx="6844346" cy="11430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1887C9"/>
                </a:solidFill>
                <a:latin typeface="Tahoma"/>
                <a:cs typeface="Tahoma"/>
              </a:rPr>
              <a:t>Результат обязательной юридической экспертизы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12157" y="1417638"/>
            <a:ext cx="7885364" cy="4861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800" b="1" i="1" dirty="0"/>
              <a:t>ТНПА</a:t>
            </a:r>
            <a:r>
              <a:rPr lang="ru-RU" sz="2800" dirty="0"/>
              <a:t>, в отношении которых </a:t>
            </a:r>
            <a:r>
              <a:rPr lang="ru-RU" sz="2800" dirty="0" smtClean="0"/>
              <a:t>вынесены </a:t>
            </a:r>
            <a:r>
              <a:rPr lang="ru-RU" sz="2800" b="1" i="1" dirty="0"/>
              <a:t>отрицательные </a:t>
            </a:r>
            <a:r>
              <a:rPr lang="ru-RU" sz="2800" b="1" i="1" dirty="0" smtClean="0"/>
              <a:t>заключения</a:t>
            </a:r>
            <a:r>
              <a:rPr lang="ru-RU" sz="2800" dirty="0" smtClean="0"/>
              <a:t>, </a:t>
            </a:r>
            <a:r>
              <a:rPr lang="ru-RU" sz="2800" dirty="0"/>
              <a:t>подлежат </a:t>
            </a:r>
            <a:r>
              <a:rPr lang="ru-RU" sz="2800" b="1" i="1" dirty="0"/>
              <a:t>отмене</a:t>
            </a:r>
            <a:r>
              <a:rPr lang="ru-RU" sz="2800" dirty="0"/>
              <a:t> либо </a:t>
            </a:r>
            <a:r>
              <a:rPr lang="ru-RU" sz="2800" b="1" i="1" dirty="0"/>
              <a:t>переработке и повторному представлению</a:t>
            </a:r>
            <a:r>
              <a:rPr lang="ru-RU" sz="2800" dirty="0"/>
              <a:t> в НЦПИ в установленный Инструкцией срок для проведения юридической экспертизы. </a:t>
            </a: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При </a:t>
            </a:r>
            <a:r>
              <a:rPr lang="ru-RU" sz="2800" dirty="0"/>
              <a:t>этом, </a:t>
            </a:r>
            <a:r>
              <a:rPr lang="ru-RU" sz="2800" b="1" i="1" dirty="0"/>
              <a:t>не допускается</a:t>
            </a:r>
            <a:r>
              <a:rPr lang="ru-RU" sz="2800" dirty="0"/>
              <a:t> применять </a:t>
            </a:r>
            <a:r>
              <a:rPr lang="ru-RU" sz="2800" b="1" i="1" dirty="0"/>
              <a:t>ссылки в проектах законодательных актов и постановлений Правительства</a:t>
            </a:r>
            <a:r>
              <a:rPr lang="ru-RU" sz="2800" dirty="0"/>
              <a:t> Республики Беларусь на </a:t>
            </a:r>
            <a:r>
              <a:rPr lang="ru-RU" sz="2800" b="1" i="1" dirty="0"/>
              <a:t>получившие отрицательные заключения технические кодексы установившейся практики</a:t>
            </a:r>
            <a:r>
              <a:rPr lang="ru-RU" sz="2800" dirty="0"/>
              <a:t> и </a:t>
            </a:r>
            <a:r>
              <a:rPr lang="ru-RU" sz="2800" b="1" i="1" dirty="0"/>
              <a:t>государственные стандарты Республики Беларусь</a:t>
            </a:r>
            <a:r>
              <a:rPr lang="ru-RU" sz="2800" dirty="0"/>
              <a:t>, обязательность соблюдения которых предусматривается этими проектами.</a:t>
            </a:r>
            <a:endParaRPr lang="ru-RU" sz="2000" dirty="0" smtClean="0">
              <a:latin typeface="Tahoma"/>
              <a:cs typeface="Tahoma"/>
            </a:endParaRPr>
          </a:p>
          <a:p>
            <a:pPr marL="0" indent="0">
              <a:buNone/>
            </a:pPr>
            <a:endParaRPr lang="ru-RU" sz="2000" dirty="0">
              <a:latin typeface="Tahoma"/>
              <a:cs typeface="Tahoma"/>
            </a:endParaRPr>
          </a:p>
          <a:p>
            <a:pPr marL="0" indent="0">
              <a:buNone/>
            </a:pPr>
            <a:endParaRPr lang="ru-RU" sz="2000" dirty="0">
              <a:latin typeface="Tahoma"/>
              <a:cs typeface="Tahoma"/>
            </a:endParaRPr>
          </a:p>
        </p:txBody>
      </p:sp>
      <p:pic>
        <p:nvPicPr>
          <p:cNvPr id="8" name="Изображение 7" descr="logo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57" y="341376"/>
            <a:ext cx="838443" cy="8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polos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57" y="-1"/>
            <a:ext cx="3716569" cy="6882535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12157" y="274638"/>
            <a:ext cx="6844346" cy="11430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1887C9"/>
                </a:solidFill>
                <a:latin typeface="Tahoma"/>
                <a:cs typeface="Tahoma"/>
              </a:rPr>
              <a:t>Порядок направления ТНПА на обязательную юридическую экспертизу</a:t>
            </a:r>
            <a:endParaRPr lang="ru-RU" sz="2400" b="1" dirty="0">
              <a:solidFill>
                <a:srgbClr val="1887C9"/>
              </a:solidFill>
              <a:latin typeface="Tahoma"/>
              <a:cs typeface="Tahoma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12157" y="1417638"/>
            <a:ext cx="7885364" cy="4861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/>
              <a:t>ТНПА </a:t>
            </a:r>
            <a:r>
              <a:rPr lang="ru-RU" sz="2800" dirty="0"/>
              <a:t>направляются </a:t>
            </a:r>
            <a:r>
              <a:rPr lang="ru-RU" sz="2800" dirty="0" smtClean="0"/>
              <a:t>нормотворческими </a:t>
            </a:r>
            <a:r>
              <a:rPr lang="ru-RU" sz="2800" dirty="0"/>
              <a:t>органами </a:t>
            </a:r>
            <a:r>
              <a:rPr lang="ru-RU" sz="2800" dirty="0" smtClean="0"/>
              <a:t>:</a:t>
            </a:r>
            <a:endParaRPr lang="ru-RU" sz="2800" dirty="0"/>
          </a:p>
          <a:p>
            <a:r>
              <a:rPr lang="ru-RU" sz="2800" dirty="0"/>
              <a:t>не позднее </a:t>
            </a:r>
            <a:r>
              <a:rPr lang="ru-RU" sz="2800" b="1" i="1" dirty="0"/>
              <a:t>5 рабочих дней после их принятия (</a:t>
            </a:r>
            <a:r>
              <a:rPr lang="ru-RU" sz="2800" b="1" i="1" dirty="0" smtClean="0"/>
              <a:t>издания)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в </a:t>
            </a:r>
            <a:r>
              <a:rPr lang="ru-RU" sz="2800" dirty="0"/>
              <a:t>виде электронных документов или файлов с текстами этих актов, соответствующих текстам оригиналов на бумажных носителях, удостоверенных электронной цифровой подписью, </a:t>
            </a:r>
          </a:p>
          <a:p>
            <a:r>
              <a:rPr lang="ru-RU" sz="2800" dirty="0"/>
              <a:t>посредством </a:t>
            </a:r>
            <a:r>
              <a:rPr lang="ru-RU" sz="2800" b="1" i="1" dirty="0"/>
              <a:t>автоматизированной информационной системы</a:t>
            </a:r>
            <a:r>
              <a:rPr lang="ru-RU" sz="2800" dirty="0"/>
              <a:t>, обеспечивающей формирование Национального реестра правовых актов Республики Беларусь </a:t>
            </a:r>
            <a:r>
              <a:rPr lang="ru-RU" sz="2800" dirty="0" smtClean="0"/>
              <a:t>(АИС </a:t>
            </a:r>
            <a:r>
              <a:rPr lang="ru-RU" sz="2800" dirty="0"/>
              <a:t>НРПА).</a:t>
            </a:r>
            <a:endParaRPr lang="ru-RU" sz="2000" dirty="0">
              <a:latin typeface="Tahoma"/>
              <a:cs typeface="Tahoma"/>
            </a:endParaRPr>
          </a:p>
          <a:p>
            <a:pPr marL="0" indent="0">
              <a:buNone/>
            </a:pPr>
            <a:endParaRPr lang="ru-RU" sz="2000" dirty="0">
              <a:latin typeface="Tahoma"/>
              <a:cs typeface="Tahoma"/>
            </a:endParaRPr>
          </a:p>
        </p:txBody>
      </p:sp>
      <p:pic>
        <p:nvPicPr>
          <p:cNvPr id="8" name="Изображение 7" descr="logo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57" y="341376"/>
            <a:ext cx="838443" cy="8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3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polos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57" y="0"/>
            <a:ext cx="3716569" cy="6882535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12157" y="274638"/>
            <a:ext cx="6844346" cy="135980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1887C9"/>
                </a:solidFill>
                <a:latin typeface="Tahoma"/>
                <a:cs typeface="Tahoma"/>
              </a:rPr>
              <a:t>Сроки проведения обязательной юридической экспертизы ТНПА</a:t>
            </a:r>
            <a:endParaRPr lang="ru-RU" sz="2400" b="1" dirty="0">
              <a:solidFill>
                <a:srgbClr val="1887C9"/>
              </a:solidFill>
              <a:latin typeface="Tahoma"/>
              <a:cs typeface="Tahoma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12157" y="1524000"/>
            <a:ext cx="7885364" cy="4754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None/>
            </a:pPr>
            <a:r>
              <a:rPr lang="ru-RU" sz="2800" dirty="0" smtClean="0"/>
              <a:t>Общий </a:t>
            </a:r>
            <a:r>
              <a:rPr lang="ru-RU" sz="2800" dirty="0"/>
              <a:t>срок проведения юридической экспертизы ТНПА составляет </a:t>
            </a:r>
            <a:r>
              <a:rPr lang="ru-RU" sz="2800" b="1" i="1" dirty="0"/>
              <a:t>25 рабочих </a:t>
            </a:r>
            <a:r>
              <a:rPr lang="ru-RU" sz="2800" b="1" i="1" dirty="0" smtClean="0"/>
              <a:t>дней</a:t>
            </a:r>
            <a:r>
              <a:rPr lang="ru-RU" sz="2800" dirty="0" smtClean="0"/>
              <a:t>, который может быть продлен на 25 рабочих дней.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800" dirty="0"/>
              <a:t>Срок проведения экспертизы ТНПА, положения которых требуют срочной реализации, составляет 5 рабочих дней.</a:t>
            </a:r>
          </a:p>
          <a:p>
            <a:pPr marL="0" indent="0" algn="just">
              <a:spcAft>
                <a:spcPts val="600"/>
              </a:spcAft>
              <a:buNone/>
            </a:pPr>
            <a:endParaRPr lang="ru-RU" sz="2800" dirty="0" smtClean="0"/>
          </a:p>
        </p:txBody>
      </p:sp>
      <p:pic>
        <p:nvPicPr>
          <p:cNvPr id="8" name="Изображение 7" descr="logo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57" y="341376"/>
            <a:ext cx="838443" cy="8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6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polos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57" y="-1"/>
            <a:ext cx="3716569" cy="6858001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12157" y="274637"/>
            <a:ext cx="6844346" cy="1127443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1887C9"/>
                </a:solidFill>
                <a:latin typeface="Tahoma"/>
                <a:cs typeface="Tahoma"/>
              </a:rPr>
              <a:t>Проблемные вопросы, выявляемые при проведении обязательной юридической экспертизы ТНПА</a:t>
            </a:r>
            <a:endParaRPr lang="ru-RU" sz="2400" b="1" dirty="0">
              <a:solidFill>
                <a:srgbClr val="1887C9"/>
              </a:solidFill>
              <a:latin typeface="Tahoma"/>
              <a:cs typeface="Tahoma"/>
            </a:endParaRPr>
          </a:p>
        </p:txBody>
      </p:sp>
      <p:pic>
        <p:nvPicPr>
          <p:cNvPr id="8" name="Изображение 7" descr="logo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57" y="168190"/>
            <a:ext cx="838443" cy="830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2157" y="1552411"/>
            <a:ext cx="8232409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установление в </a:t>
            </a:r>
            <a:r>
              <a:rPr kumimoji="0" lang="ru-RU" sz="2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ТНПА </a:t>
            </a:r>
            <a:r>
              <a:rPr lang="ru-RU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действий</a:t>
            </a:r>
            <a:r>
              <a:rPr lang="ru-RU" sz="2600" dirty="0">
                <a:ea typeface="Calibri" panose="020F0502020204030204" pitchFamily="34" charset="0"/>
                <a:cs typeface="Times New Roman" panose="02020603050405020304" pitchFamily="18" charset="0"/>
              </a:rPr>
              <a:t>, являющихся по своей природе </a:t>
            </a:r>
            <a:r>
              <a:rPr lang="ru-RU" sz="2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административными </a:t>
            </a:r>
            <a:r>
              <a:rPr lang="ru-RU" sz="26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процедурами</a:t>
            </a:r>
            <a:r>
              <a:rPr lang="ru-RU" sz="2600" b="1" i="1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kumimoji="0" lang="ru-RU" sz="2600" b="1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6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наличие</a:t>
            </a:r>
            <a:r>
              <a:rPr lang="ru-RU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ea typeface="Calibri" panose="020F0502020204030204" pitchFamily="34" charset="0"/>
                <a:cs typeface="Times New Roman" panose="02020603050405020304" pitchFamily="18" charset="0"/>
              </a:rPr>
              <a:t>в ТНПА </a:t>
            </a:r>
            <a:r>
              <a:rPr lang="ru-RU" sz="2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положений, не соответствующих законодательным </a:t>
            </a:r>
            <a:r>
              <a:rPr lang="ru-RU" sz="26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актам</a:t>
            </a:r>
            <a:r>
              <a:rPr lang="ru-RU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(в том числе регулирование </a:t>
            </a:r>
            <a:r>
              <a:rPr lang="ru-RU" sz="2600" dirty="0"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ТНПА </a:t>
            </a:r>
            <a:r>
              <a:rPr lang="ru-RU" sz="2600" dirty="0">
                <a:ea typeface="Calibri" panose="020F0502020204030204" pitchFamily="34" charset="0"/>
                <a:cs typeface="Times New Roman" panose="02020603050405020304" pitchFamily="18" charset="0"/>
              </a:rPr>
              <a:t>вопросов</a:t>
            </a:r>
            <a:r>
              <a:rPr lang="ru-RU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отнесенных </a:t>
            </a:r>
            <a:r>
              <a:rPr lang="ru-RU" sz="2600" dirty="0">
                <a:ea typeface="Calibri" panose="020F0502020204030204" pitchFamily="34" charset="0"/>
                <a:cs typeface="Times New Roman" panose="02020603050405020304" pitchFamily="18" charset="0"/>
              </a:rPr>
              <a:t>законодательными актами к компетенции </a:t>
            </a:r>
            <a:r>
              <a:rPr lang="ru-RU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Президента Республики Беларусь и Совета </a:t>
            </a:r>
            <a:r>
              <a:rPr lang="ru-RU" sz="2600" dirty="0">
                <a:ea typeface="Calibri" panose="020F0502020204030204" pitchFamily="34" charset="0"/>
                <a:cs typeface="Times New Roman" panose="02020603050405020304" pitchFamily="18" charset="0"/>
              </a:rPr>
              <a:t>Министров Республики </a:t>
            </a:r>
            <a:r>
              <a:rPr lang="ru-RU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Беларусь);</a:t>
            </a: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600" b="1" i="1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технико-юридические </a:t>
            </a:r>
            <a:r>
              <a:rPr lang="ru-RU" sz="2600" b="1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замечания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17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polos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57" y="-1"/>
            <a:ext cx="3716569" cy="6858001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12157" y="274637"/>
            <a:ext cx="6844346" cy="735557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solidFill>
                  <a:srgbClr val="1887C9"/>
                </a:solidFill>
                <a:latin typeface="Tahoma"/>
                <a:cs typeface="Tahoma"/>
              </a:rPr>
              <a:t>Проблемные </a:t>
            </a:r>
            <a:r>
              <a:rPr lang="ru-RU" sz="2200" b="1" dirty="0">
                <a:solidFill>
                  <a:srgbClr val="1887C9"/>
                </a:solidFill>
                <a:latin typeface="Tahoma"/>
                <a:cs typeface="Tahoma"/>
              </a:rPr>
              <a:t>вопросы: административные процедуры</a:t>
            </a:r>
          </a:p>
        </p:txBody>
      </p:sp>
      <p:pic>
        <p:nvPicPr>
          <p:cNvPr id="8" name="Изображение 7" descr="logo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57" y="168190"/>
            <a:ext cx="838443" cy="830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1652" y="998590"/>
            <a:ext cx="8442914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установление в </a:t>
            </a: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ТНПА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требований о совершении действий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200" dirty="0" smtClean="0"/>
              <a:t>соответствующих </a:t>
            </a:r>
            <a:r>
              <a:rPr lang="ru-RU" sz="2200" dirty="0"/>
              <a:t>признакам административных процедур,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не</a:t>
            </a: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 предусмотренных единым перечнем административных процедур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, осуществляемых государственными органами и иными организациями в отношении юридических лиц и индивидуальных предпринимателей, утвержденным постановлением Совета Министров Республики Беларусь от 17 февраля 2012 г. №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156;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введение </a:t>
            </a: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дополнительного перечня документов и сведений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для представления заинтересованным лицом при обращении за осуществлением административной процедуры, которые не предусмотрены перечнями административных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процедур;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недостатки </a:t>
            </a: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в правовом регулировании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 общественных отношений, связанных с уже установленными в едином перечне процедурами (их детализацией)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8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polos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57" y="-1"/>
            <a:ext cx="3716569" cy="6858001"/>
          </a:xfrm>
          <a:prstGeom prst="rect">
            <a:avLst/>
          </a:prstGeom>
        </p:spPr>
      </p:pic>
      <p:pic>
        <p:nvPicPr>
          <p:cNvPr id="8" name="Изображение 7" descr="logo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57" y="341376"/>
            <a:ext cx="838443" cy="83040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 rotWithShape="1">
          <a:blip r:embed="rId5"/>
          <a:srcRect l="3561" t="5805" r="3289" b="7640"/>
          <a:stretch/>
        </p:blipFill>
        <p:spPr bwMode="auto">
          <a:xfrm>
            <a:off x="123092" y="1143000"/>
            <a:ext cx="8881571" cy="53457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100" b="1" dirty="0">
                <a:solidFill>
                  <a:srgbClr val="1887C9"/>
                </a:solidFill>
                <a:latin typeface="Tahoma"/>
                <a:cs typeface="Tahoma"/>
              </a:rPr>
              <a:t>ТКП 45-1.01-234-2015</a:t>
            </a:r>
            <a:r>
              <a:rPr lang="ru-RU" b="1" dirty="0">
                <a:solidFill>
                  <a:srgbClr val="1887C9"/>
                </a:solidFill>
                <a:latin typeface="Tahoma"/>
                <a:cs typeface="Tahoma"/>
              </a:rPr>
              <a:t/>
            </a:r>
            <a:br>
              <a:rPr lang="ru-RU" b="1" dirty="0">
                <a:solidFill>
                  <a:srgbClr val="1887C9"/>
                </a:solidFill>
                <a:latin typeface="Tahoma"/>
                <a:cs typeface="Tahoma"/>
              </a:rPr>
            </a:b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0" y="3130061"/>
            <a:ext cx="2883877" cy="378070"/>
          </a:xfrm>
          <a:prstGeom prst="ellipse">
            <a:avLst/>
          </a:prstGeom>
          <a:solidFill>
            <a:srgbClr val="FF0000">
              <a:alpha val="0"/>
            </a:srgbClr>
          </a:solidFill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30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polos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57" y="-1"/>
            <a:ext cx="3716569" cy="6858001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12157" y="274638"/>
            <a:ext cx="6844346" cy="83135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1887C9"/>
                </a:solidFill>
                <a:latin typeface="Tahoma"/>
                <a:cs typeface="Tahoma"/>
              </a:rPr>
              <a:t>ТКП 45-1.01-234-2015</a:t>
            </a:r>
          </a:p>
        </p:txBody>
      </p:sp>
      <p:pic>
        <p:nvPicPr>
          <p:cNvPr id="8" name="Изображение 7" descr="logo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57" y="49720"/>
            <a:ext cx="838443" cy="830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869075"/>
            <a:ext cx="88445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ru-RU" b="1" dirty="0" smtClean="0">
                <a:cs typeface="Arial" panose="020B0604020202020204" pitchFamily="34" charset="0"/>
              </a:rPr>
              <a:t>8.Порядок </a:t>
            </a:r>
            <a:r>
              <a:rPr lang="ru-RU" b="1" dirty="0">
                <a:cs typeface="Arial" panose="020B0604020202020204" pitchFamily="34" charset="0"/>
              </a:rPr>
              <a:t>рассмотрения, согласования и утверждения специальных технических условий </a:t>
            </a:r>
          </a:p>
          <a:p>
            <a:pPr algn="just"/>
            <a:r>
              <a:rPr lang="ru-RU" b="1" dirty="0">
                <a:cs typeface="Arial" panose="020B0604020202020204" pitchFamily="34" charset="0"/>
              </a:rPr>
              <a:t>8.1 </a:t>
            </a:r>
            <a:r>
              <a:rPr lang="ru-RU" b="1" u="sng" dirty="0">
                <a:cs typeface="Arial" panose="020B0604020202020204" pitchFamily="34" charset="0"/>
              </a:rPr>
              <a:t>СТУ согласовывают</a:t>
            </a:r>
            <a:r>
              <a:rPr lang="ru-RU" dirty="0">
                <a:cs typeface="Arial" panose="020B0604020202020204" pitchFamily="34" charset="0"/>
              </a:rPr>
              <a:t> в пределах своей компетенции Министерство архитектуры и строительства Республики Беларусь и Министерство по чрезвычайным ситуациям Республики Беларусь (далее —  согласующие организации).  </a:t>
            </a:r>
          </a:p>
          <a:p>
            <a:pPr algn="just"/>
            <a:r>
              <a:rPr lang="ru-RU" b="1" dirty="0" smtClean="0">
                <a:cs typeface="Arial" panose="020B0604020202020204" pitchFamily="34" charset="0"/>
              </a:rPr>
              <a:t>8.2 </a:t>
            </a:r>
            <a:r>
              <a:rPr lang="ru-RU" b="1" u="sng" dirty="0">
                <a:cs typeface="Arial" panose="020B0604020202020204" pitchFamily="34" charset="0"/>
              </a:rPr>
              <a:t>Заявителем</a:t>
            </a:r>
            <a:r>
              <a:rPr lang="ru-RU" dirty="0">
                <a:cs typeface="Arial" panose="020B0604020202020204" pitchFamily="34" charset="0"/>
              </a:rPr>
              <a:t> на согласование СТУ (далее — заявитель) может быть </a:t>
            </a:r>
            <a:r>
              <a:rPr lang="ru-RU" b="1" u="sng" dirty="0">
                <a:cs typeface="Arial" panose="020B0604020202020204" pitchFamily="34" charset="0"/>
              </a:rPr>
              <a:t>заказчик</a:t>
            </a:r>
            <a:r>
              <a:rPr lang="ru-RU" dirty="0">
                <a:cs typeface="Arial" panose="020B0604020202020204" pitchFamily="34" charset="0"/>
              </a:rPr>
              <a:t> или, на основании договора, разработчик СТУ. Для рассмотрения вопроса о согласовании СТУ заявитель направляет в согласующие организации </a:t>
            </a:r>
            <a:r>
              <a:rPr lang="ru-RU" b="1" u="sng" dirty="0">
                <a:cs typeface="Arial" panose="020B0604020202020204" pitchFamily="34" charset="0"/>
              </a:rPr>
              <a:t>следующие документы</a:t>
            </a:r>
            <a:r>
              <a:rPr lang="ru-RU" dirty="0">
                <a:cs typeface="Arial" panose="020B0604020202020204" pitchFamily="34" charset="0"/>
              </a:rPr>
              <a:t>: </a:t>
            </a:r>
          </a:p>
          <a:p>
            <a:pPr algn="just"/>
            <a:r>
              <a:rPr lang="ru-RU" dirty="0">
                <a:cs typeface="Arial" panose="020B0604020202020204" pitchFamily="34" charset="0"/>
              </a:rPr>
              <a:t>— сопроводительное письмо на имя руководителя согласующей организации, подписанное руководителем заявителя или лицом, исполняющим его обязанности, заверенное печатью </a:t>
            </a:r>
            <a:r>
              <a:rPr lang="ru-RU" dirty="0" smtClean="0">
                <a:cs typeface="Arial" panose="020B0604020202020204" pitchFamily="34" charset="0"/>
              </a:rPr>
              <a:t>заявителя; </a:t>
            </a:r>
            <a:r>
              <a:rPr lang="ru-RU" dirty="0">
                <a:cs typeface="Arial" panose="020B0604020202020204" pitchFamily="34" charset="0"/>
              </a:rPr>
              <a:t>— дубликат ТЗ на разработку СТУ; </a:t>
            </a:r>
          </a:p>
          <a:p>
            <a:pPr algn="just"/>
            <a:r>
              <a:rPr lang="ru-RU" dirty="0">
                <a:cs typeface="Arial" panose="020B0604020202020204" pitchFamily="34" charset="0"/>
              </a:rPr>
              <a:t>— дубликат договора на делегирование полномочий заявителя на согласование СТУ, — в случае, если заявителем выступает разработчик СТУ; </a:t>
            </a:r>
          </a:p>
          <a:p>
            <a:pPr algn="just"/>
            <a:r>
              <a:rPr lang="ru-RU" dirty="0">
                <a:cs typeface="Arial" panose="020B0604020202020204" pitchFamily="34" charset="0"/>
              </a:rPr>
              <a:t>— СТУ, сброшюрованные (прошнурованные), пронумерованные и подписанные руководителем(-</a:t>
            </a:r>
            <a:r>
              <a:rPr lang="ru-RU" dirty="0" err="1">
                <a:cs typeface="Arial" panose="020B0604020202020204" pitchFamily="34" charset="0"/>
              </a:rPr>
              <a:t>ями</a:t>
            </a:r>
            <a:r>
              <a:rPr lang="ru-RU" dirty="0">
                <a:cs typeface="Arial" panose="020B0604020202020204" pitchFamily="34" charset="0"/>
              </a:rPr>
              <a:t>) организации(-й) разработчика(-</a:t>
            </a:r>
            <a:r>
              <a:rPr lang="ru-RU" dirty="0" err="1">
                <a:cs typeface="Arial" panose="020B0604020202020204" pitchFamily="34" charset="0"/>
              </a:rPr>
              <a:t>ов</a:t>
            </a:r>
            <a:r>
              <a:rPr lang="ru-RU" dirty="0">
                <a:cs typeface="Arial" panose="020B0604020202020204" pitchFamily="34" charset="0"/>
              </a:rPr>
              <a:t>) СТУ или лицом(-</a:t>
            </a:r>
            <a:r>
              <a:rPr lang="ru-RU" dirty="0" err="1">
                <a:cs typeface="Arial" panose="020B0604020202020204" pitchFamily="34" charset="0"/>
              </a:rPr>
              <a:t>ами</a:t>
            </a:r>
            <a:r>
              <a:rPr lang="ru-RU" dirty="0">
                <a:cs typeface="Arial" panose="020B0604020202020204" pitchFamily="34" charset="0"/>
              </a:rPr>
              <a:t>), исполняющим(-и) его (их) обязанности. На согласование представляют подлинники СТУ, представление копий не допускается. Количество подлинников СТУ, представляемых на согласование, определяют исходя из условия обеспечения подлинниками СТУ заказчика, всех разработчиков СТУ, а также организации, уполномоченной на ведение реестра СТУ согласно 8.11. </a:t>
            </a:r>
          </a:p>
        </p:txBody>
      </p:sp>
    </p:spTree>
    <p:extLst>
      <p:ext uri="{BB962C8B-B14F-4D97-AF65-F5344CB8AC3E}">
        <p14:creationId xmlns:p14="http://schemas.microsoft.com/office/powerpoint/2010/main" val="76824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polos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57" y="-1"/>
            <a:ext cx="3716569" cy="6858001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12157" y="274638"/>
            <a:ext cx="6844346" cy="83135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1887C9"/>
                </a:solidFill>
                <a:latin typeface="Tahoma"/>
                <a:cs typeface="Tahoma"/>
              </a:rPr>
              <a:t>ТКП 45-1.01-234-2015</a:t>
            </a:r>
          </a:p>
        </p:txBody>
      </p:sp>
      <p:pic>
        <p:nvPicPr>
          <p:cNvPr id="8" name="Изображение 7" descr="logo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57" y="49720"/>
            <a:ext cx="838443" cy="830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315483"/>
            <a:ext cx="8844566" cy="467820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ru-RU" sz="1900" b="1" dirty="0" smtClean="0">
                <a:cs typeface="Arial" panose="020B0604020202020204" pitchFamily="34" charset="0"/>
              </a:rPr>
              <a:t>8.3</a:t>
            </a:r>
            <a:r>
              <a:rPr lang="ru-RU" sz="1900" dirty="0" smtClean="0">
                <a:cs typeface="Arial" panose="020B0604020202020204" pitchFamily="34" charset="0"/>
              </a:rPr>
              <a:t> </a:t>
            </a:r>
            <a:r>
              <a:rPr lang="ru-RU" sz="1900" b="1" u="sng" dirty="0">
                <a:cs typeface="Arial" panose="020B0604020202020204" pitchFamily="34" charset="0"/>
              </a:rPr>
              <a:t>Решения о согласовании</a:t>
            </a:r>
            <a:r>
              <a:rPr lang="ru-RU" sz="1900" dirty="0">
                <a:cs typeface="Arial" panose="020B0604020202020204" pitchFamily="34" charset="0"/>
              </a:rPr>
              <a:t> СТУ </a:t>
            </a:r>
            <a:r>
              <a:rPr lang="ru-RU" sz="1900" b="1" u="sng" dirty="0">
                <a:cs typeface="Arial" panose="020B0604020202020204" pitchFamily="34" charset="0"/>
              </a:rPr>
              <a:t>или отказе в согласовании</a:t>
            </a:r>
            <a:r>
              <a:rPr lang="ru-RU" sz="1900" dirty="0">
                <a:cs typeface="Arial" panose="020B0604020202020204" pitchFamily="34" charset="0"/>
              </a:rPr>
              <a:t> СТУ принимает руководитель согласующей организации или лицо, исполняющее его обязанности </a:t>
            </a:r>
            <a:r>
              <a:rPr lang="ru-RU" sz="1900" b="1" u="sng" dirty="0">
                <a:cs typeface="Arial" panose="020B0604020202020204" pitchFamily="34" charset="0"/>
              </a:rPr>
              <a:t>в течение 30 календарных дней со дня поступления</a:t>
            </a:r>
            <a:r>
              <a:rPr lang="ru-RU" sz="1900" dirty="0">
                <a:cs typeface="Arial" panose="020B0604020202020204" pitchFamily="34" charset="0"/>
              </a:rPr>
              <a:t> СТУ в согласующую организацию. СТУ согласовывают при наличии в его составе всех требований, предусмотренных ТЗ, с учетом 6.6. </a:t>
            </a:r>
            <a:endParaRPr lang="ru-RU" sz="1900" dirty="0" smtClean="0">
              <a:cs typeface="Arial" panose="020B0604020202020204" pitchFamily="34" charset="0"/>
            </a:endParaRPr>
          </a:p>
          <a:p>
            <a:pPr algn="just"/>
            <a:r>
              <a:rPr lang="ru-RU" sz="1900" b="1" dirty="0" smtClean="0">
                <a:cs typeface="Arial" panose="020B0604020202020204" pitchFamily="34" charset="0"/>
              </a:rPr>
              <a:t>8.4</a:t>
            </a:r>
            <a:r>
              <a:rPr lang="ru-RU" sz="1900" dirty="0" smtClean="0">
                <a:cs typeface="Arial" panose="020B0604020202020204" pitchFamily="34" charset="0"/>
              </a:rPr>
              <a:t> </a:t>
            </a:r>
            <a:r>
              <a:rPr lang="ru-RU" sz="1900" dirty="0">
                <a:cs typeface="Arial" panose="020B0604020202020204" pitchFamily="34" charset="0"/>
              </a:rPr>
              <a:t>В случае, если документация была передана в согласующую организацию с нарушением порядка согласно 8.2, согласующая организация </a:t>
            </a:r>
            <a:r>
              <a:rPr lang="ru-RU" sz="1900" b="1" u="sng" dirty="0">
                <a:cs typeface="Arial" panose="020B0604020202020204" pitchFamily="34" charset="0"/>
              </a:rPr>
              <a:t>возвращает документацию заявителю без рассмотрения по существу в течение 10 календарных дней </a:t>
            </a:r>
            <a:r>
              <a:rPr lang="ru-RU" sz="1900" dirty="0">
                <a:cs typeface="Arial" panose="020B0604020202020204" pitchFamily="34" charset="0"/>
              </a:rPr>
              <a:t>со дня поступления на согласование. </a:t>
            </a:r>
            <a:endParaRPr lang="ru-RU" sz="1900" dirty="0" smtClean="0">
              <a:cs typeface="Arial" panose="020B0604020202020204" pitchFamily="34" charset="0"/>
            </a:endParaRPr>
          </a:p>
          <a:p>
            <a:pPr algn="just"/>
            <a:r>
              <a:rPr lang="ru-RU" sz="1900" b="1" dirty="0">
                <a:cs typeface="Arial" panose="020B0604020202020204" pitchFamily="34" charset="0"/>
              </a:rPr>
              <a:t>8.8 </a:t>
            </a:r>
            <a:r>
              <a:rPr lang="ru-RU" sz="1900" b="1" u="sng" dirty="0">
                <a:cs typeface="Arial" panose="020B0604020202020204" pitchFamily="34" charset="0"/>
              </a:rPr>
              <a:t>Срок действия</a:t>
            </a:r>
            <a:r>
              <a:rPr lang="ru-RU" sz="1900" dirty="0">
                <a:cs typeface="Arial" panose="020B0604020202020204" pitchFamily="34" charset="0"/>
              </a:rPr>
              <a:t> СТУ, содержащих требования, отражающие особенности проектирования, возведения и реконструкции объекта СТУ, устанавливают на период проектирования, возведения и выполнения работ по реконструкции объекта СТУ. Срок действия СТУ, содержащих требования к эксплуатации объекта СТУ, устанавливают до окончания срока эксплуатации объекта СТУ. </a:t>
            </a:r>
          </a:p>
          <a:p>
            <a:endParaRPr lang="ru-RU" sz="1600" dirty="0"/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polos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40" y="-1"/>
            <a:ext cx="3716569" cy="6882535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12157" y="274638"/>
            <a:ext cx="6844346" cy="11430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1887C9"/>
                </a:solidFill>
                <a:latin typeface="Tahoma"/>
                <a:cs typeface="Tahoma"/>
              </a:rPr>
              <a:t>Введение обязательной юридической экспертизы ТНПА</a:t>
            </a:r>
            <a:endParaRPr lang="ru-RU" sz="2400" b="1" dirty="0">
              <a:solidFill>
                <a:srgbClr val="1887C9"/>
              </a:solidFill>
              <a:latin typeface="Tahoma"/>
              <a:cs typeface="Tahoma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4280" y="1349829"/>
            <a:ext cx="7982520" cy="4998720"/>
          </a:xfrm>
        </p:spPr>
        <p:txBody>
          <a:bodyPr anchor="ctr">
            <a:noAutofit/>
          </a:bodyPr>
          <a:lstStyle/>
          <a:p>
            <a:pPr marL="17100" indent="0" algn="just">
              <a:spcBef>
                <a:spcPts val="0"/>
              </a:spcBef>
              <a:buNone/>
            </a:pPr>
            <a:r>
              <a:rPr lang="ru-RU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Массив технических нормативных правовых </a:t>
            </a:r>
            <a:r>
              <a:rPr lang="ru-RU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актов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(ТНПА),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принимаемых государственными органами (организациями) и адресованных субъектам хозяйствования, весьма значителен. Так, ежегодно в стране утверждается около </a:t>
            </a:r>
            <a:r>
              <a:rPr lang="ru-RU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1000 ТНПА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, обязательных для соблюдения субъектами хозяйствования, а объем этих документов превышает </a:t>
            </a:r>
            <a:r>
              <a:rPr lang="ru-RU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30 000 печатных страниц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 flipV="1">
            <a:off x="612157" y="5712822"/>
            <a:ext cx="6752223" cy="16345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>
              <a:latin typeface="Tahoma"/>
              <a:cs typeface="Tahoma"/>
            </a:endParaRPr>
          </a:p>
        </p:txBody>
      </p:sp>
      <p:pic>
        <p:nvPicPr>
          <p:cNvPr id="8" name="Изображение 7" descr="logo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57" y="341376"/>
            <a:ext cx="838443" cy="8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6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polos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57" y="-1"/>
            <a:ext cx="3716569" cy="6858001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12157" y="274637"/>
            <a:ext cx="6844346" cy="970689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1887C9"/>
                </a:solidFill>
                <a:latin typeface="Tahoma"/>
                <a:cs typeface="Tahoma"/>
              </a:rPr>
              <a:t>Проблемные вопросы: административные процедуры</a:t>
            </a:r>
          </a:p>
        </p:txBody>
      </p:sp>
      <p:pic>
        <p:nvPicPr>
          <p:cNvPr id="8" name="Изображение 7" descr="logo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57" y="341376"/>
            <a:ext cx="838443" cy="830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2157" y="1443841"/>
            <a:ext cx="8074643" cy="31393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800" b="1" i="1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Введение </a:t>
            </a:r>
            <a:r>
              <a:rPr lang="ru-RU" sz="2800" b="1" i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дополнительного перечня документов и сведений</a:t>
            </a:r>
            <a:r>
              <a:rPr lang="ru-RU" sz="28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для представления заинтересованным лицом при обращении за осуществлением административной процедуры, которые не предусмотрены перечнями административных процедур</a:t>
            </a:r>
          </a:p>
          <a:p>
            <a:pPr algn="just"/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0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polos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57" y="-1"/>
            <a:ext cx="3716569" cy="6858001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12156" y="274637"/>
            <a:ext cx="7160243" cy="897139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1887C9"/>
                </a:solidFill>
                <a:latin typeface="Tahoma"/>
                <a:cs typeface="Tahoma"/>
              </a:rPr>
              <a:t>АП01.01-2018 (02190) Авиационные правила</a:t>
            </a:r>
            <a:endParaRPr lang="ru-RU" sz="2400" b="1" dirty="0">
              <a:solidFill>
                <a:srgbClr val="1887C9"/>
              </a:solidFill>
              <a:latin typeface="Tahoma"/>
              <a:cs typeface="Tahoma"/>
            </a:endParaRPr>
          </a:p>
        </p:txBody>
      </p:sp>
      <p:pic>
        <p:nvPicPr>
          <p:cNvPr id="8" name="Изображение 7" descr="logo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57" y="341376"/>
            <a:ext cx="838443" cy="83040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l="28862" t="15583" r="11277" b="8400"/>
          <a:stretch/>
        </p:blipFill>
        <p:spPr bwMode="auto">
          <a:xfrm>
            <a:off x="422031" y="1245326"/>
            <a:ext cx="8466992" cy="5313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Овал 8"/>
          <p:cNvSpPr/>
          <p:nvPr/>
        </p:nvSpPr>
        <p:spPr>
          <a:xfrm>
            <a:off x="5231423" y="1991215"/>
            <a:ext cx="1090246" cy="228600"/>
          </a:xfrm>
          <a:prstGeom prst="ellipse">
            <a:avLst/>
          </a:prstGeom>
          <a:solidFill>
            <a:srgbClr val="FF0000">
              <a:alpha val="0"/>
            </a:srgbClr>
          </a:solidFill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12156" y="5354515"/>
            <a:ext cx="3625736" cy="703385"/>
          </a:xfrm>
          <a:prstGeom prst="ellipse">
            <a:avLst/>
          </a:prstGeom>
          <a:solidFill>
            <a:srgbClr val="FF0000">
              <a:alpha val="0"/>
            </a:srgbClr>
          </a:solidFill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76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 descr="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57" y="72481"/>
            <a:ext cx="838443" cy="8304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8918" y="720001"/>
            <a:ext cx="867161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1600" b="1" dirty="0">
                <a:ea typeface="Times New Roman" panose="02020603050405020304" pitchFamily="18" charset="0"/>
              </a:rPr>
              <a:t>5.3.6.2</a:t>
            </a:r>
            <a:r>
              <a:rPr lang="ru-RU" sz="1600" dirty="0">
                <a:ea typeface="Times New Roman" panose="02020603050405020304" pitchFamily="18" charset="0"/>
              </a:rPr>
              <a:t> для свидетельств лиц авиационного персонала коммерческой авиации:</a:t>
            </a:r>
          </a:p>
          <a:p>
            <a:pPr indent="457200" algn="just">
              <a:spcAft>
                <a:spcPts val="0"/>
              </a:spcAft>
            </a:pPr>
            <a:r>
              <a:rPr lang="en-US" sz="1600" dirty="0">
                <a:ea typeface="Times New Roman" panose="02020603050405020304" pitchFamily="18" charset="0"/>
              </a:rPr>
              <a:t>a</a:t>
            </a:r>
            <a:r>
              <a:rPr lang="ru-RU" sz="1600" dirty="0">
                <a:ea typeface="Times New Roman" panose="02020603050405020304" pitchFamily="18" charset="0"/>
              </a:rPr>
              <a:t>)</a:t>
            </a:r>
            <a:r>
              <a:rPr lang="en-US" sz="1600" dirty="0">
                <a:ea typeface="Times New Roman" panose="02020603050405020304" pitchFamily="18" charset="0"/>
              </a:rPr>
              <a:t> </a:t>
            </a:r>
            <a:r>
              <a:rPr lang="ru-RU" sz="1600" dirty="0">
                <a:ea typeface="Times New Roman" panose="02020603050405020304" pitchFamily="18" charset="0"/>
              </a:rPr>
              <a:t>сопроводительное письмо на бланке авиационной организации;</a:t>
            </a:r>
          </a:p>
          <a:p>
            <a:pPr indent="457200" algn="just">
              <a:spcAft>
                <a:spcPts val="0"/>
              </a:spcAft>
            </a:pPr>
            <a:r>
              <a:rPr lang="en-US" sz="1600" dirty="0">
                <a:ea typeface="Times New Roman" panose="02020603050405020304" pitchFamily="18" charset="0"/>
              </a:rPr>
              <a:t>b</a:t>
            </a:r>
            <a:r>
              <a:rPr lang="ru-RU" sz="1600" dirty="0">
                <a:ea typeface="Times New Roman" panose="02020603050405020304" pitchFamily="18" charset="0"/>
              </a:rPr>
              <a:t>)</a:t>
            </a:r>
            <a:r>
              <a:rPr lang="en-US" sz="1600" dirty="0">
                <a:ea typeface="Times New Roman" panose="02020603050405020304" pitchFamily="18" charset="0"/>
              </a:rPr>
              <a:t> </a:t>
            </a:r>
            <a:r>
              <a:rPr lang="ru-RU" sz="1600" dirty="0">
                <a:ea typeface="Times New Roman" panose="02020603050405020304" pitchFamily="18" charset="0"/>
              </a:rPr>
              <a:t>представление авиационной организации на выдачу свидетельства с заполненным листом оценок, характеристикой, решением Местной квалификационной комиссии с незаполненным бланком решения Высшей квалификационной комиссии согласно подпункта 5.3.1 к настоящим Авиационным правилам;</a:t>
            </a:r>
          </a:p>
          <a:p>
            <a:pPr indent="457200" algn="just">
              <a:spcAft>
                <a:spcPts val="0"/>
              </a:spcAft>
            </a:pPr>
            <a:r>
              <a:rPr lang="en-US" sz="1600" dirty="0">
                <a:ea typeface="Times New Roman" panose="02020603050405020304" pitchFamily="18" charset="0"/>
              </a:rPr>
              <a:t>c</a:t>
            </a:r>
            <a:r>
              <a:rPr lang="ru-RU" sz="1600" dirty="0">
                <a:ea typeface="Times New Roman" panose="02020603050405020304" pitchFamily="18" charset="0"/>
              </a:rPr>
              <a:t>)</a:t>
            </a:r>
            <a:r>
              <a:rPr lang="en-US" sz="1600" dirty="0">
                <a:ea typeface="Times New Roman" panose="02020603050405020304" pitchFamily="18" charset="0"/>
              </a:rPr>
              <a:t> </a:t>
            </a:r>
            <a:r>
              <a:rPr lang="ru-RU" sz="1600" dirty="0">
                <a:ea typeface="Times New Roman" panose="02020603050405020304" pitchFamily="18" charset="0"/>
              </a:rPr>
              <a:t>акт проверки навыков (для летного состава – акт летной проверки на заявленном классе или типе воздушного судна), копия;</a:t>
            </a:r>
          </a:p>
          <a:p>
            <a:pPr indent="457200" algn="just">
              <a:spcAft>
                <a:spcPts val="0"/>
              </a:spcAft>
            </a:pPr>
            <a:r>
              <a:rPr lang="en-US" sz="1600" dirty="0">
                <a:ea typeface="Times New Roman" panose="02020603050405020304" pitchFamily="18" charset="0"/>
              </a:rPr>
              <a:t>d</a:t>
            </a:r>
            <a:r>
              <a:rPr lang="ru-RU" sz="1600" dirty="0">
                <a:ea typeface="Times New Roman" panose="02020603050405020304" pitchFamily="18" charset="0"/>
              </a:rPr>
              <a:t>)</a:t>
            </a:r>
            <a:r>
              <a:rPr lang="en-US" sz="1600" dirty="0">
                <a:ea typeface="Times New Roman" panose="02020603050405020304" pitchFamily="18" charset="0"/>
              </a:rPr>
              <a:t> </a:t>
            </a:r>
            <a:r>
              <a:rPr lang="ru-RU" sz="1600" dirty="0">
                <a:ea typeface="Times New Roman" panose="02020603050405020304" pitchFamily="18" charset="0"/>
              </a:rPr>
              <a:t>документ, подтверждающий окончание полного курса обучения по утвержденной программе подготовки в утвержденной учебной организации в целях получения соответствующего вида свидетельства по заявленному виду (классу, типу) воздушного судна;</a:t>
            </a:r>
          </a:p>
          <a:p>
            <a:pPr indent="457200" algn="just">
              <a:spcAft>
                <a:spcPts val="0"/>
              </a:spcAft>
            </a:pPr>
            <a:r>
              <a:rPr lang="en-US" sz="1600" dirty="0">
                <a:ea typeface="Times New Roman" panose="02020603050405020304" pitchFamily="18" charset="0"/>
              </a:rPr>
              <a:t>e</a:t>
            </a:r>
            <a:r>
              <a:rPr lang="ru-RU" sz="1600" dirty="0">
                <a:ea typeface="Times New Roman" panose="02020603050405020304" pitchFamily="18" charset="0"/>
              </a:rPr>
              <a:t>)</a:t>
            </a:r>
            <a:r>
              <a:rPr lang="en-US" sz="1600" dirty="0">
                <a:ea typeface="Times New Roman" panose="02020603050405020304" pitchFamily="18" charset="0"/>
              </a:rPr>
              <a:t> </a:t>
            </a:r>
            <a:r>
              <a:rPr lang="ru-RU" sz="1600" dirty="0">
                <a:ea typeface="Times New Roman" panose="02020603050405020304" pitchFamily="18" charset="0"/>
              </a:rPr>
              <a:t>документ, подтверждающий прохождение курсов повышения квалификации для данного типа воздушного судна – при перерыве в обучении свыше 3 лет, копия;</a:t>
            </a:r>
          </a:p>
          <a:p>
            <a:pPr indent="457200" algn="just">
              <a:spcAft>
                <a:spcPts val="0"/>
              </a:spcAft>
            </a:pPr>
            <a:r>
              <a:rPr lang="en-US" sz="1600" dirty="0">
                <a:ea typeface="Times New Roman" panose="02020603050405020304" pitchFamily="18" charset="0"/>
              </a:rPr>
              <a:t>f</a:t>
            </a:r>
            <a:r>
              <a:rPr lang="ru-RU" sz="1600" dirty="0">
                <a:ea typeface="Times New Roman" panose="02020603050405020304" pitchFamily="18" charset="0"/>
              </a:rPr>
              <a:t>)</a:t>
            </a:r>
            <a:r>
              <a:rPr lang="en-US" sz="1600" dirty="0">
                <a:ea typeface="Times New Roman" panose="02020603050405020304" pitchFamily="18" charset="0"/>
              </a:rPr>
              <a:t> </a:t>
            </a:r>
            <a:r>
              <a:rPr lang="ru-RU" sz="1600" b="1" u="sng" dirty="0">
                <a:ea typeface="Times New Roman" panose="02020603050405020304" pitchFamily="18" charset="0"/>
              </a:rPr>
              <a:t>выписки из приказов (копии) о допуске к полетам </a:t>
            </a:r>
            <a:r>
              <a:rPr lang="ru-RU" sz="1600" dirty="0">
                <a:ea typeface="Times New Roman" panose="02020603050405020304" pitchFamily="18" charset="0"/>
              </a:rPr>
              <a:t>(видам работ) на данном типе воздушного судна и присвоенной классной квалификации;</a:t>
            </a:r>
          </a:p>
          <a:p>
            <a:pPr indent="457200" algn="just">
              <a:spcAft>
                <a:spcPts val="0"/>
              </a:spcAft>
            </a:pPr>
            <a:r>
              <a:rPr lang="en-US" sz="1600" dirty="0">
                <a:ea typeface="Times New Roman" panose="02020603050405020304" pitchFamily="18" charset="0"/>
              </a:rPr>
              <a:t>g</a:t>
            </a:r>
            <a:r>
              <a:rPr lang="ru-RU" sz="1600" dirty="0">
                <a:ea typeface="Times New Roman" panose="02020603050405020304" pitchFamily="18" charset="0"/>
              </a:rPr>
              <a:t>)</a:t>
            </a:r>
            <a:r>
              <a:rPr lang="en-US" sz="1600" dirty="0">
                <a:ea typeface="Times New Roman" panose="02020603050405020304" pitchFamily="18" charset="0"/>
              </a:rPr>
              <a:t> </a:t>
            </a:r>
            <a:r>
              <a:rPr lang="ru-RU" sz="1600" b="1" u="sng" dirty="0">
                <a:ea typeface="Times New Roman" panose="02020603050405020304" pitchFamily="18" charset="0"/>
              </a:rPr>
              <a:t>выписка из приказа (копия) о приеме на работу</a:t>
            </a:r>
            <a:r>
              <a:rPr lang="ru-RU" sz="1600" dirty="0">
                <a:ea typeface="Times New Roman" panose="02020603050405020304" pitchFamily="18" charset="0"/>
              </a:rPr>
              <a:t>;</a:t>
            </a:r>
          </a:p>
          <a:p>
            <a:pPr indent="457200" algn="just">
              <a:spcAft>
                <a:spcPts val="0"/>
              </a:spcAft>
            </a:pPr>
            <a:r>
              <a:rPr lang="en-US" sz="1600" dirty="0">
                <a:ea typeface="Times New Roman" panose="02020603050405020304" pitchFamily="18" charset="0"/>
              </a:rPr>
              <a:t>h</a:t>
            </a:r>
            <a:r>
              <a:rPr lang="ru-RU" sz="1600" dirty="0">
                <a:ea typeface="Times New Roman" panose="02020603050405020304" pitchFamily="18" charset="0"/>
              </a:rPr>
              <a:t>)</a:t>
            </a:r>
            <a:r>
              <a:rPr lang="en-US" sz="1600" dirty="0">
                <a:ea typeface="Times New Roman" panose="02020603050405020304" pitchFamily="18" charset="0"/>
              </a:rPr>
              <a:t> </a:t>
            </a:r>
            <a:r>
              <a:rPr lang="ru-RU" sz="1600" b="1" u="sng" dirty="0">
                <a:ea typeface="Times New Roman" panose="02020603050405020304" pitchFamily="18" charset="0"/>
              </a:rPr>
              <a:t>действующее медицинское заключение</a:t>
            </a:r>
            <a:r>
              <a:rPr lang="ru-RU" sz="1600" dirty="0">
                <a:ea typeface="Times New Roman" panose="02020603050405020304" pitchFamily="18" charset="0"/>
              </a:rPr>
              <a:t>, копия;</a:t>
            </a:r>
          </a:p>
          <a:p>
            <a:pPr indent="457200" algn="just">
              <a:spcAft>
                <a:spcPts val="0"/>
              </a:spcAft>
            </a:pPr>
            <a:r>
              <a:rPr lang="en-US" sz="1600" dirty="0" err="1">
                <a:ea typeface="Times New Roman" panose="02020603050405020304" pitchFamily="18" charset="0"/>
              </a:rPr>
              <a:t>i</a:t>
            </a:r>
            <a:r>
              <a:rPr lang="ru-RU" sz="1600" dirty="0">
                <a:ea typeface="Times New Roman" panose="02020603050405020304" pitchFamily="18" charset="0"/>
              </a:rPr>
              <a:t>)</a:t>
            </a:r>
            <a:r>
              <a:rPr lang="en-US" sz="1600" dirty="0">
                <a:ea typeface="Times New Roman" panose="02020603050405020304" pitchFamily="18" charset="0"/>
              </a:rPr>
              <a:t> </a:t>
            </a:r>
            <a:r>
              <a:rPr lang="ru-RU" sz="1600" dirty="0">
                <a:ea typeface="Times New Roman" panose="02020603050405020304" pitchFamily="18" charset="0"/>
              </a:rPr>
              <a:t>паспорт, копия страниц 31 и 32;</a:t>
            </a:r>
          </a:p>
          <a:p>
            <a:pPr indent="457200" algn="just">
              <a:spcAft>
                <a:spcPts val="0"/>
              </a:spcAft>
            </a:pPr>
            <a:r>
              <a:rPr lang="en-US" sz="1600" dirty="0">
                <a:ea typeface="Times New Roman" panose="02020603050405020304" pitchFamily="18" charset="0"/>
              </a:rPr>
              <a:t>j</a:t>
            </a:r>
            <a:r>
              <a:rPr lang="ru-RU" sz="1600" dirty="0">
                <a:ea typeface="Times New Roman" panose="02020603050405020304" pitchFamily="18" charset="0"/>
              </a:rPr>
              <a:t>)</a:t>
            </a:r>
            <a:r>
              <a:rPr lang="en-US" sz="1600" dirty="0">
                <a:ea typeface="Times New Roman" panose="02020603050405020304" pitchFamily="18" charset="0"/>
              </a:rPr>
              <a:t> </a:t>
            </a:r>
            <a:r>
              <a:rPr lang="ru-RU" sz="1600" dirty="0">
                <a:ea typeface="Times New Roman" panose="02020603050405020304" pitchFamily="18" charset="0"/>
              </a:rPr>
              <a:t>документы, подтверждающие прохождение подготовки по английскому языку и его знание на уровне не ниже четвертого по шкале ИКАО, если предполагается выполнение международных полетов, в соответствии с требованиями подпункта 1.2.9 настоящих Авиационных правил, копии;</a:t>
            </a:r>
          </a:p>
          <a:p>
            <a:pPr indent="457200" algn="just">
              <a:spcAft>
                <a:spcPts val="0"/>
              </a:spcAft>
            </a:pPr>
            <a:r>
              <a:rPr lang="en-US" sz="1600" b="1" u="sng" dirty="0">
                <a:ea typeface="Times New Roman" panose="02020603050405020304" pitchFamily="18" charset="0"/>
              </a:rPr>
              <a:t>k</a:t>
            </a:r>
            <a:r>
              <a:rPr lang="ru-RU" sz="1600" b="1" u="sng" dirty="0">
                <a:ea typeface="Times New Roman" panose="02020603050405020304" pitchFamily="18" charset="0"/>
              </a:rPr>
              <a:t>) 2 фотографии.</a:t>
            </a:r>
          </a:p>
        </p:txBody>
      </p:sp>
      <p:sp>
        <p:nvSpPr>
          <p:cNvPr id="9" name="Название 1"/>
          <p:cNvSpPr txBox="1">
            <a:spLocks/>
          </p:cNvSpPr>
          <p:nvPr/>
        </p:nvSpPr>
        <p:spPr>
          <a:xfrm>
            <a:off x="198918" y="1"/>
            <a:ext cx="7160243" cy="975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1887C9"/>
                </a:solidFill>
                <a:latin typeface="Tahoma"/>
                <a:cs typeface="Tahoma"/>
              </a:rPr>
              <a:t>АП01.01-2018 (02190) Авиационные правила</a:t>
            </a:r>
            <a:endParaRPr lang="ru-RU" sz="2400" b="1" dirty="0">
              <a:solidFill>
                <a:srgbClr val="1887C9"/>
              </a:solidFill>
              <a:latin typeface="Tahoma"/>
              <a:cs typeface="Tahoma"/>
            </a:endParaRPr>
          </a:p>
        </p:txBody>
      </p:sp>
      <p:pic>
        <p:nvPicPr>
          <p:cNvPr id="10" name="Изображение 4" descr="polos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57" y="-1"/>
            <a:ext cx="371656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5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polos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57" y="-1"/>
            <a:ext cx="3716569" cy="6858001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90237" y="274637"/>
            <a:ext cx="6844346" cy="897139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1887C9"/>
                </a:solidFill>
                <a:latin typeface="Tahoma"/>
                <a:cs typeface="Tahoma"/>
              </a:rPr>
              <a:t>Проблемные вопросы: административные процедуры</a:t>
            </a:r>
          </a:p>
        </p:txBody>
      </p:sp>
      <p:pic>
        <p:nvPicPr>
          <p:cNvPr id="8" name="Изображение 7" descr="logo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57" y="341376"/>
            <a:ext cx="838443" cy="830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0263" y="1443841"/>
            <a:ext cx="8594606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500" b="1" i="1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Недостатки </a:t>
            </a:r>
            <a:r>
              <a:rPr lang="ru-RU" sz="2500" b="1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в правовом регулировании</a:t>
            </a:r>
            <a:r>
              <a:rPr lang="ru-RU" sz="2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общественных отношений, связанных с уже установленными в едином перечне процедурами (их детализацией</a:t>
            </a:r>
            <a:r>
              <a:rPr lang="ru-RU" sz="25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spcAft>
                <a:spcPts val="0"/>
              </a:spcAft>
            </a:pPr>
            <a:r>
              <a:rPr lang="ru-RU" sz="2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В процессе экспертизы ТНПА встречаются отсылающие на административную процедуру нормы, которые являются</a:t>
            </a:r>
            <a:r>
              <a:rPr lang="ru-RU" sz="25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spcAft>
                <a:spcPts val="0"/>
              </a:spcAft>
            </a:pPr>
            <a:endParaRPr lang="ru-RU" sz="25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некорректными и, как правило, содержат неточное наименование административной </a:t>
            </a:r>
            <a:r>
              <a:rPr lang="ru-RU" sz="25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процедуры; </a:t>
            </a:r>
            <a:endParaRPr lang="ru-RU" sz="25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либо ее элементов (в том числе уполномоченных на осуществление органов).</a:t>
            </a:r>
          </a:p>
          <a:p>
            <a:pPr algn="just">
              <a:spcAft>
                <a:spcPts val="600"/>
              </a:spcAft>
            </a:pPr>
            <a:endParaRPr lang="ru-RU" sz="2800" dirty="0">
              <a:cs typeface="Times New Roman" panose="02020603050405020304" pitchFamily="18" charset="0"/>
            </a:endParaRPr>
          </a:p>
          <a:p>
            <a:pPr algn="just"/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37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polos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57" y="-1"/>
            <a:ext cx="3716569" cy="6858001"/>
          </a:xfrm>
          <a:prstGeom prst="rect">
            <a:avLst/>
          </a:prstGeom>
        </p:spPr>
      </p:pic>
      <p:pic>
        <p:nvPicPr>
          <p:cNvPr id="8" name="Изображение 7" descr="logo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57" y="341376"/>
            <a:ext cx="838443" cy="830400"/>
          </a:xfrm>
          <a:prstGeom prst="rect">
            <a:avLst/>
          </a:prstGeom>
        </p:spPr>
      </p:pic>
      <p:sp>
        <p:nvSpPr>
          <p:cNvPr id="6" name="Название 1"/>
          <p:cNvSpPr txBox="1">
            <a:spLocks/>
          </p:cNvSpPr>
          <p:nvPr/>
        </p:nvSpPr>
        <p:spPr>
          <a:xfrm>
            <a:off x="392105" y="269965"/>
            <a:ext cx="7456252" cy="1132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solidFill>
                  <a:srgbClr val="1887C9"/>
                </a:solidFill>
                <a:latin typeface="Tahoma"/>
                <a:cs typeface="Tahoma"/>
              </a:rPr>
              <a:t>ТКП 45-3.01-164-2009 (02250) «Генеральные планы сельскохозяйственных предприятий. Строительные нормы проектирования»</a:t>
            </a:r>
            <a:endParaRPr lang="ru-RU" sz="2200" b="1" dirty="0">
              <a:solidFill>
                <a:srgbClr val="1887C9"/>
              </a:solidFill>
              <a:latin typeface="Tahoma"/>
              <a:cs typeface="Tahoma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5"/>
          <a:srcRect l="37199" t="23945" r="36291" b="5739"/>
          <a:stretch/>
        </p:blipFill>
        <p:spPr bwMode="auto">
          <a:xfrm>
            <a:off x="257887" y="1402080"/>
            <a:ext cx="3552093" cy="50283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Овал 9"/>
          <p:cNvSpPr/>
          <p:nvPr/>
        </p:nvSpPr>
        <p:spPr>
          <a:xfrm>
            <a:off x="25683" y="4183527"/>
            <a:ext cx="3696075" cy="1416599"/>
          </a:xfrm>
          <a:prstGeom prst="ellipse">
            <a:avLst/>
          </a:prstGeom>
          <a:solidFill>
            <a:srgbClr val="FF0000">
              <a:alpha val="0"/>
            </a:srgbClr>
          </a:solidFill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855976" y="1284744"/>
            <a:ext cx="520219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be-BY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3.13</a:t>
            </a:r>
            <a:r>
              <a:rPr kumimoji="0" lang="be-BY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С Государственным комитетом по авиации Республики Беларусь подлежит согласованию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размещение нового строительства или изменение расположения существующих объектов: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—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все объекты — в границах полос воздушных подходов к аэродромам, а также в радиусе 10 км от гра­ниц аэродрома;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—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объекты истинной высотой 50 м и более — независимо от места их расположения;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—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линии связи, электропередач (в том числе высоковольтные), а также другие объекты радио- и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электромагнитных излучений, которые могут создавать помехи для нормальной работы радиотехнических средств, — независимо от места их расположения;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—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взрывоопасные объекты — независимо от места их размещения;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—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иные предприятия и сооружения, деятельность которых может привести к ухудшению види­мости в районах аэродромов.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45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polos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57" y="-1"/>
            <a:ext cx="3716569" cy="6858001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12157" y="354756"/>
            <a:ext cx="6844346" cy="897139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1887C9"/>
                </a:solidFill>
                <a:latin typeface="Tahoma"/>
                <a:cs typeface="Tahoma"/>
              </a:rPr>
              <a:t>Проблемные вопросы: </a:t>
            </a:r>
            <a:r>
              <a:rPr lang="ru-RU" sz="2400" b="1" dirty="0" smtClean="0">
                <a:solidFill>
                  <a:srgbClr val="1887C9"/>
                </a:solidFill>
                <a:latin typeface="Tahoma"/>
                <a:cs typeface="Tahoma"/>
              </a:rPr>
              <a:t>несоответствие законодательным актам и постановлениям Совета Министров Республики Беларусь</a:t>
            </a:r>
            <a:endParaRPr lang="ru-RU" sz="2400" b="1" dirty="0">
              <a:solidFill>
                <a:srgbClr val="1887C9"/>
              </a:solidFill>
              <a:latin typeface="Tahoma"/>
              <a:cs typeface="Tahoma"/>
            </a:endParaRPr>
          </a:p>
        </p:txBody>
      </p:sp>
      <p:pic>
        <p:nvPicPr>
          <p:cNvPr id="8" name="Изображение 7" descr="logo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57" y="341376"/>
            <a:ext cx="838443" cy="830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2157" y="1966355"/>
            <a:ext cx="8452712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ru-RU" sz="26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Наличие</a:t>
            </a:r>
            <a:r>
              <a:rPr lang="ru-RU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ea typeface="Calibri" panose="020F0502020204030204" pitchFamily="34" charset="0"/>
                <a:cs typeface="Times New Roman" panose="02020603050405020304" pitchFamily="18" charset="0"/>
              </a:rPr>
              <a:t>в ТНПА </a:t>
            </a:r>
            <a:r>
              <a:rPr lang="ru-RU" sz="2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положений, не соответствующих законодательным </a:t>
            </a:r>
            <a:r>
              <a:rPr lang="ru-RU" sz="26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актам и постановлениям Совета Министров Республики Беларусь</a:t>
            </a:r>
            <a:r>
              <a:rPr lang="ru-RU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ea typeface="Calibri" panose="020F0502020204030204" pitchFamily="34" charset="0"/>
                <a:cs typeface="Times New Roman" panose="02020603050405020304" pitchFamily="18" charset="0"/>
              </a:rPr>
              <a:t>(в том числе </a:t>
            </a:r>
            <a:r>
              <a:rPr lang="ru-RU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регулирование в ТНПА вопросов</a:t>
            </a:r>
            <a:r>
              <a:rPr lang="ru-RU" sz="2600" dirty="0">
                <a:ea typeface="Calibri" panose="020F0502020204030204" pitchFamily="34" charset="0"/>
                <a:cs typeface="Times New Roman" panose="02020603050405020304" pitchFamily="18" charset="0"/>
              </a:rPr>
              <a:t>, отнесенных законодательными актами к компетенции Совета Министров Республики Беларусь</a:t>
            </a:r>
            <a:r>
              <a:rPr lang="ru-RU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6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800" dirty="0">
              <a:cs typeface="Times New Roman" panose="02020603050405020304" pitchFamily="18" charset="0"/>
            </a:endParaRPr>
          </a:p>
          <a:p>
            <a:pPr algn="just"/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5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polos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57" y="-1"/>
            <a:ext cx="3716569" cy="6858001"/>
          </a:xfrm>
          <a:prstGeom prst="rect">
            <a:avLst/>
          </a:prstGeom>
        </p:spPr>
      </p:pic>
      <p:pic>
        <p:nvPicPr>
          <p:cNvPr id="8" name="Изображение 7" descr="logo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57" y="341376"/>
            <a:ext cx="838443" cy="830400"/>
          </a:xfrm>
          <a:prstGeom prst="rect">
            <a:avLst/>
          </a:prstGeom>
        </p:spPr>
      </p:pic>
      <p:sp>
        <p:nvSpPr>
          <p:cNvPr id="6" name="Название 1"/>
          <p:cNvSpPr txBox="1">
            <a:spLocks/>
          </p:cNvSpPr>
          <p:nvPr/>
        </p:nvSpPr>
        <p:spPr>
          <a:xfrm>
            <a:off x="392105" y="269965"/>
            <a:ext cx="7456252" cy="798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solidFill>
                  <a:srgbClr val="1887C9"/>
                </a:solidFill>
                <a:latin typeface="Tahoma"/>
                <a:cs typeface="Tahoma"/>
              </a:rPr>
              <a:t>ТКП 45-3.01-294-2014 (02250) «Градостроительство. Градостроительный паспорт земельного участка. Состав и порядок разработки»</a:t>
            </a:r>
            <a:endParaRPr lang="ru-RU" sz="2200" b="1" dirty="0">
              <a:solidFill>
                <a:srgbClr val="1887C9"/>
              </a:solidFill>
              <a:latin typeface="Tahoma"/>
              <a:cs typeface="Tahoma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83108" y="1128598"/>
            <a:ext cx="8303692" cy="562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ru-RU" b="1" dirty="0" smtClean="0">
                <a:latin typeface="+mn-lt"/>
              </a:rPr>
              <a:t>1 Область </a:t>
            </a:r>
            <a:r>
              <a:rPr lang="ru-RU" b="1" dirty="0">
                <a:latin typeface="+mn-lt"/>
              </a:rPr>
              <a:t>применения </a:t>
            </a:r>
          </a:p>
          <a:p>
            <a:pPr algn="just"/>
            <a:r>
              <a:rPr lang="ru-RU" dirty="0">
                <a:latin typeface="+mn-lt"/>
              </a:rPr>
              <a:t>Настоящий технический кодекс установившейся практики </a:t>
            </a:r>
            <a:r>
              <a:rPr lang="ru-RU" dirty="0" smtClean="0">
                <a:latin typeface="+mn-lt"/>
              </a:rPr>
              <a:t>определяет </a:t>
            </a:r>
            <a:r>
              <a:rPr lang="ru-RU" b="1" i="1" dirty="0">
                <a:latin typeface="+mn-lt"/>
              </a:rPr>
              <a:t>порядок разработки и согласования</a:t>
            </a:r>
            <a:r>
              <a:rPr lang="ru-RU" dirty="0">
                <a:latin typeface="+mn-lt"/>
              </a:rPr>
              <a:t> градостроительного паспорта земельного участка, устанавливает требования к составу, содержанию градостроительного паспорта земельного участка, а также </a:t>
            </a:r>
            <a:r>
              <a:rPr lang="ru-RU" b="1" i="1" dirty="0">
                <a:latin typeface="+mn-lt"/>
              </a:rPr>
              <a:t>правила внесения в него изменений и дополнений</a:t>
            </a:r>
            <a:r>
              <a:rPr lang="ru-RU" dirty="0">
                <a:latin typeface="+mn-lt"/>
              </a:rPr>
              <a:t>. </a:t>
            </a:r>
            <a:endParaRPr lang="ru-RU" dirty="0" smtClean="0">
              <a:latin typeface="+mn-lt"/>
            </a:endParaRPr>
          </a:p>
          <a:p>
            <a:pPr lvl="0" algn="just"/>
            <a:r>
              <a:rPr lang="ru-RU" b="1" dirty="0">
                <a:latin typeface="+mn-lt"/>
              </a:rPr>
              <a:t>Общие положения </a:t>
            </a:r>
          </a:p>
          <a:p>
            <a:pPr algn="just"/>
            <a:r>
              <a:rPr lang="ru-RU" b="1" dirty="0">
                <a:latin typeface="+mn-lt"/>
              </a:rPr>
              <a:t>4.1 </a:t>
            </a:r>
            <a:r>
              <a:rPr lang="ru-RU" b="1" i="1" dirty="0" smtClean="0">
                <a:latin typeface="+mn-lt"/>
              </a:rPr>
              <a:t>Разработка</a:t>
            </a:r>
            <a:r>
              <a:rPr lang="ru-RU" dirty="0" smtClean="0">
                <a:latin typeface="+mn-lt"/>
              </a:rPr>
              <a:t> </a:t>
            </a:r>
            <a:r>
              <a:rPr lang="ru-RU" dirty="0">
                <a:latin typeface="+mn-lt"/>
              </a:rPr>
              <a:t>градостроительного паспорта осуществляется в соответствии с градостроительными регламентами, установленными градостроительными проектами, включая технические условия на инженерно-техническое обеспечение. </a:t>
            </a:r>
          </a:p>
          <a:p>
            <a:pPr algn="just"/>
            <a:r>
              <a:rPr lang="ru-RU" b="1" dirty="0" smtClean="0">
                <a:latin typeface="+mn-lt"/>
              </a:rPr>
              <a:t>4.3 </a:t>
            </a:r>
            <a:r>
              <a:rPr lang="ru-RU" b="1" i="1" dirty="0">
                <a:latin typeface="+mn-lt"/>
              </a:rPr>
              <a:t>Разработка</a:t>
            </a:r>
            <a:r>
              <a:rPr lang="ru-RU" dirty="0">
                <a:latin typeface="+mn-lt"/>
              </a:rPr>
              <a:t> градостроительного паспорта осуществляется коммунальными унитарными предприятиями, созданными местными исполнительными и распорядительными органами. </a:t>
            </a:r>
          </a:p>
          <a:p>
            <a:pPr algn="just"/>
            <a:r>
              <a:rPr lang="ru-RU" b="1" dirty="0" smtClean="0">
                <a:latin typeface="+mn-lt"/>
              </a:rPr>
              <a:t>4.4</a:t>
            </a:r>
            <a:r>
              <a:rPr lang="ru-RU" dirty="0" smtClean="0">
                <a:latin typeface="+mn-lt"/>
              </a:rPr>
              <a:t> </a:t>
            </a:r>
            <a:r>
              <a:rPr lang="ru-RU" dirty="0">
                <a:latin typeface="+mn-lt"/>
              </a:rPr>
              <a:t>Градостроительный паспорт </a:t>
            </a:r>
            <a:r>
              <a:rPr lang="ru-RU" b="1" i="1" dirty="0">
                <a:latin typeface="+mn-lt"/>
              </a:rPr>
              <a:t>согласовывается</a:t>
            </a:r>
            <a:r>
              <a:rPr lang="ru-RU" dirty="0">
                <a:latin typeface="+mn-lt"/>
              </a:rPr>
              <a:t> его разработчиком с органами (организациями), предоставившими информацию об инженерно-техническом обеспечении земельного участка объекта, и согласующими организациями. </a:t>
            </a:r>
          </a:p>
          <a:p>
            <a:pPr algn="just"/>
            <a:r>
              <a:rPr lang="ru-RU" b="1" dirty="0" smtClean="0">
                <a:latin typeface="+mn-lt"/>
              </a:rPr>
              <a:t>4.9 </a:t>
            </a:r>
            <a:r>
              <a:rPr lang="ru-RU" b="1" i="1" dirty="0">
                <a:latin typeface="+mn-lt"/>
              </a:rPr>
              <a:t>Внесение изменений и дополнений </a:t>
            </a:r>
            <a:r>
              <a:rPr lang="ru-RU" dirty="0">
                <a:latin typeface="+mn-lt"/>
              </a:rPr>
              <a:t>в градостроительный паспорт осуществляется  в том же порядке, что и его разработка. </a:t>
            </a:r>
          </a:p>
          <a:p>
            <a:pPr algn="just"/>
            <a:endParaRPr lang="ru-RU" sz="17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941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polos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57" y="-1"/>
            <a:ext cx="3716569" cy="6858001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12157" y="274637"/>
            <a:ext cx="6844346" cy="897139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1887C9"/>
                </a:solidFill>
                <a:latin typeface="Tahoma"/>
                <a:cs typeface="Tahoma"/>
              </a:rPr>
              <a:t>Проблемные вопросы: </a:t>
            </a:r>
            <a:r>
              <a:rPr lang="ru-RU" sz="2200" b="1" dirty="0" smtClean="0">
                <a:solidFill>
                  <a:srgbClr val="1887C9"/>
                </a:solidFill>
                <a:latin typeface="Tahoma"/>
                <a:cs typeface="Tahoma"/>
              </a:rPr>
              <a:t>технико-юридические замечания</a:t>
            </a:r>
            <a:endParaRPr lang="ru-RU" sz="2200" b="1" dirty="0">
              <a:solidFill>
                <a:srgbClr val="1887C9"/>
              </a:solidFill>
              <a:latin typeface="Tahoma"/>
              <a:cs typeface="Tahoma"/>
            </a:endParaRPr>
          </a:p>
        </p:txBody>
      </p:sp>
      <p:pic>
        <p:nvPicPr>
          <p:cNvPr id="8" name="Изображение 7" descr="logo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57" y="341376"/>
            <a:ext cx="838443" cy="830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2513" y="1171776"/>
            <a:ext cx="816428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900" b="1" dirty="0" smtClean="0">
                <a:solidFill>
                  <a:srgbClr val="0070C0"/>
                </a:solidFill>
              </a:rPr>
              <a:t>ТКП 45-3.01-284-2014 «Градостроительство. Градостроительный проект детального планирования. Состав и порядок разработки»</a:t>
            </a:r>
          </a:p>
          <a:p>
            <a:pPr algn="just">
              <a:spcAft>
                <a:spcPts val="600"/>
              </a:spcAft>
            </a:pPr>
            <a:endParaRPr lang="ru-RU" sz="2500" dirty="0" smtClean="0"/>
          </a:p>
          <a:p>
            <a:pPr algn="just">
              <a:spcAft>
                <a:spcPts val="600"/>
              </a:spcAft>
            </a:pPr>
            <a:endParaRPr lang="ru-RU" sz="2800" dirty="0"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ru-RU" sz="2800" dirty="0">
              <a:cs typeface="Times New Roman" panose="02020603050405020304" pitchFamily="18" charset="0"/>
            </a:endParaRPr>
          </a:p>
          <a:p>
            <a:pPr algn="just"/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91626" y="1870536"/>
            <a:ext cx="4314194" cy="4584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8760" marR="274955" indent="-6350" algn="ctr">
              <a:lnSpc>
                <a:spcPct val="109000"/>
              </a:lnSpc>
              <a:spcAft>
                <a:spcPts val="55"/>
              </a:spcAft>
            </a:pPr>
            <a:r>
              <a:rPr lang="ru-RU" sz="2000" b="1" dirty="0" smtClean="0">
                <a:solidFill>
                  <a:srgbClr val="000000"/>
                </a:solidFill>
                <a:ea typeface="Arial" panose="020B0604020202020204" pitchFamily="34" charset="0"/>
              </a:rPr>
              <a:t>Библиография </a:t>
            </a:r>
            <a:r>
              <a:rPr lang="ru-RU" sz="2000" dirty="0" smtClean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</a:p>
          <a:p>
            <a:pPr marR="34925" lvl="0" algn="just" fontAlgn="base">
              <a:lnSpc>
                <a:spcPct val="112000"/>
              </a:lnSpc>
              <a:spcAft>
                <a:spcPts val="20"/>
              </a:spcAft>
              <a:buClr>
                <a:srgbClr val="000000"/>
              </a:buClr>
              <a:buSzPts val="1000"/>
            </a:pPr>
            <a:r>
              <a:rPr lang="ru-RU" sz="20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000" b="1" i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Закон</a:t>
            </a:r>
            <a:r>
              <a:rPr lang="ru-RU" sz="20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 Республики Беларусь «Об архитектурной, градостроительной и строительной деятельности в Республике Беларусь»  </a:t>
            </a:r>
          </a:p>
          <a:p>
            <a:pPr marR="34925" lvl="0" algn="just" fontAlgn="base">
              <a:lnSpc>
                <a:spcPct val="112000"/>
              </a:lnSpc>
              <a:spcAft>
                <a:spcPts val="20"/>
              </a:spcAft>
              <a:buClr>
                <a:srgbClr val="000000"/>
              </a:buClr>
              <a:buSzPts val="1000"/>
            </a:pPr>
            <a:r>
              <a:rPr lang="ru-RU" sz="2000" b="1" i="1" dirty="0" smtClean="0">
                <a:solidFill>
                  <a:srgbClr val="000000"/>
                </a:solidFill>
                <a:ea typeface="Arial" panose="020B0604020202020204" pitchFamily="34" charset="0"/>
              </a:rPr>
              <a:t>Утвержден Указом Президента Республики Беларусь</a:t>
            </a:r>
            <a:r>
              <a:rPr lang="ru-RU" sz="2000" dirty="0" smtClean="0">
                <a:solidFill>
                  <a:srgbClr val="000000"/>
                </a:solidFill>
                <a:ea typeface="Arial" panose="020B0604020202020204" pitchFamily="34" charset="0"/>
              </a:rPr>
              <a:t> от 5 июля 2004 г. № 300-3. </a:t>
            </a:r>
          </a:p>
          <a:p>
            <a:pPr marR="34925" lvl="0" algn="just" fontAlgn="base">
              <a:lnSpc>
                <a:spcPct val="112000"/>
              </a:lnSpc>
              <a:spcAft>
                <a:spcPts val="155"/>
              </a:spcAft>
              <a:buClr>
                <a:srgbClr val="000000"/>
              </a:buClr>
              <a:buSzPts val="1000"/>
            </a:pPr>
            <a:r>
              <a:rPr lang="ru-RU" sz="20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000" b="1" i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Кодекс </a:t>
            </a:r>
            <a:r>
              <a:rPr lang="ru-RU" sz="20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Республики Беларусь </a:t>
            </a:r>
            <a:r>
              <a:rPr lang="ru-RU" sz="2000" b="1" i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о земле</a:t>
            </a:r>
            <a:r>
              <a:rPr lang="ru-RU" sz="20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R="34925" lvl="0" algn="just" fontAlgn="base">
              <a:lnSpc>
                <a:spcPct val="112000"/>
              </a:lnSpc>
              <a:spcAft>
                <a:spcPts val="155"/>
              </a:spcAft>
              <a:buClr>
                <a:srgbClr val="000000"/>
              </a:buClr>
              <a:buSzPts val="1000"/>
            </a:pPr>
            <a:r>
              <a:rPr lang="ru-RU" sz="2000" b="1" i="1" dirty="0" smtClean="0">
                <a:solidFill>
                  <a:srgbClr val="000000"/>
                </a:solidFill>
                <a:ea typeface="Arial" panose="020B0604020202020204" pitchFamily="34" charset="0"/>
              </a:rPr>
              <a:t>Утвержден Указом Президента Республики Беларусь</a:t>
            </a:r>
            <a:r>
              <a:rPr lang="ru-RU" sz="2000" dirty="0" smtClean="0">
                <a:solidFill>
                  <a:srgbClr val="000000"/>
                </a:solidFill>
                <a:ea typeface="Arial" panose="020B0604020202020204" pitchFamily="34" charset="0"/>
              </a:rPr>
              <a:t> от 23 июля 2008 г. № 425-3. </a:t>
            </a:r>
            <a:endParaRPr lang="ru-RU" sz="2000" dirty="0">
              <a:solidFill>
                <a:srgbClr val="000000"/>
              </a:solidFill>
              <a:effectLst/>
              <a:ea typeface="Arial" panose="020B0604020202020204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5"/>
          <a:srcRect l="52969" t="15497" r="14923" b="11927"/>
          <a:stretch/>
        </p:blipFill>
        <p:spPr bwMode="auto">
          <a:xfrm>
            <a:off x="527317" y="2174936"/>
            <a:ext cx="3382915" cy="43455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Овал 9"/>
          <p:cNvSpPr/>
          <p:nvPr/>
        </p:nvSpPr>
        <p:spPr>
          <a:xfrm>
            <a:off x="341832" y="3793707"/>
            <a:ext cx="3760150" cy="1452785"/>
          </a:xfrm>
          <a:prstGeom prst="ellipse">
            <a:avLst/>
          </a:prstGeom>
          <a:solidFill>
            <a:srgbClr val="FF0000">
              <a:alpha val="0"/>
            </a:srgbClr>
          </a:solidFill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57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1887C9"/>
                </a:solidFill>
                <a:latin typeface="Tahoma"/>
                <a:cs typeface="Tahoma"/>
              </a:rPr>
              <a:t>Проблемные вопросы: технико-юридические замечания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3"/>
          <a:srcRect l="30848" t="18061" r="28935" b="6076"/>
          <a:stretch/>
        </p:blipFill>
        <p:spPr bwMode="auto">
          <a:xfrm>
            <a:off x="2350093" y="1316052"/>
            <a:ext cx="4734371" cy="51616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Изображение 4" descr="polos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73" y="-1"/>
            <a:ext cx="3716569" cy="6858001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948299" y="5315484"/>
            <a:ext cx="3982341" cy="4529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211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1887C9"/>
                </a:solidFill>
                <a:latin typeface="Tahoma"/>
                <a:cs typeface="Tahoma"/>
              </a:rPr>
              <a:t>Проблемные вопросы: технико-юридические замечания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3"/>
          <a:srcRect l="26050" t="15298" r="25439" b="5655"/>
          <a:stretch/>
        </p:blipFill>
        <p:spPr bwMode="auto">
          <a:xfrm>
            <a:off x="1863761" y="1307507"/>
            <a:ext cx="5092516" cy="50762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Овал 3"/>
          <p:cNvSpPr/>
          <p:nvPr/>
        </p:nvSpPr>
        <p:spPr>
          <a:xfrm>
            <a:off x="1452783" y="1417638"/>
            <a:ext cx="6477713" cy="2915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Изображение 4" descr="polos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57" y="0"/>
            <a:ext cx="371656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9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polos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40" y="-1"/>
            <a:ext cx="3716569" cy="6882535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12157" y="274638"/>
            <a:ext cx="6844346" cy="11430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1887C9"/>
                </a:solidFill>
                <a:latin typeface="Tahoma"/>
                <a:cs typeface="Tahoma"/>
              </a:rPr>
              <a:t>Введение обязательной юридической экспертизы ТНПА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4280" y="1254034"/>
            <a:ext cx="7982520" cy="4850675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ru-RU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Декретом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Президента Республики Беларусь от 23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ноября 2017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г. № 7 </a:t>
            </a:r>
            <a:r>
              <a:rPr lang="ru-RU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”О развитии </a:t>
            </a:r>
            <a:r>
              <a:rPr lang="ru-RU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предпринимательства“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введена </a:t>
            </a:r>
            <a:r>
              <a:rPr lang="ru-RU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обязательная юридическая экспертиза ТНПА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, являющихся в соответствии с законодательными актами и постановлениями Совета Министров Республики Беларусь обязательными для соблюдения юридическими лицами и индивидуальными предпринимателями. </a:t>
            </a:r>
          </a:p>
          <a:p>
            <a:pPr marL="0" indent="0" algn="just">
              <a:buNone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Функция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по проведению названной экспертизы возложена на </a:t>
            </a:r>
            <a:r>
              <a:rPr lang="ru-RU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Национальный центр правовой </a:t>
            </a:r>
            <a:r>
              <a:rPr lang="ru-RU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информации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 flipV="1">
            <a:off x="612157" y="5712822"/>
            <a:ext cx="6752223" cy="16345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>
              <a:latin typeface="Tahoma"/>
              <a:cs typeface="Tahoma"/>
            </a:endParaRPr>
          </a:p>
        </p:txBody>
      </p:sp>
      <p:pic>
        <p:nvPicPr>
          <p:cNvPr id="8" name="Изображение 7" descr="logo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57" y="341376"/>
            <a:ext cx="838443" cy="8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3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91462" cy="6893597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3172609" y="3296733"/>
            <a:ext cx="2627702" cy="147002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Tahoma"/>
                <a:cs typeface="Tahoma"/>
              </a:rPr>
              <a:t>Спасибо за</a:t>
            </a:r>
            <a:r>
              <a:rPr lang="en-US" sz="24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2400" b="1" dirty="0" smtClean="0">
                <a:solidFill>
                  <a:srgbClr val="FFFFFF"/>
                </a:solidFill>
                <a:latin typeface="Tahoma"/>
                <a:cs typeface="Tahoma"/>
              </a:rPr>
              <a:t>внимание!</a:t>
            </a:r>
            <a:endParaRPr lang="ru-RU" sz="2400" b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63556" y="6225740"/>
            <a:ext cx="8739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Tahoma"/>
                <a:cs typeface="Tahoma"/>
              </a:rPr>
              <a:t>Минск 2018</a:t>
            </a:r>
            <a:endParaRPr lang="ru-RU" sz="1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pic>
        <p:nvPicPr>
          <p:cNvPr id="12" name="Изображение 11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90" y="1321367"/>
            <a:ext cx="1271016" cy="125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7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polos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40" y="-1"/>
            <a:ext cx="3716569" cy="6882535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12157" y="274638"/>
            <a:ext cx="6844346" cy="11430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1887C9"/>
                </a:solidFill>
                <a:latin typeface="Tahoma"/>
                <a:cs typeface="Tahoma"/>
              </a:rPr>
              <a:t>Правовые основы обязательной юридической экспертизы ТНПА</a:t>
            </a:r>
            <a:endParaRPr lang="ru-RU" sz="2400" b="1" dirty="0">
              <a:solidFill>
                <a:srgbClr val="1887C9"/>
              </a:solidFill>
              <a:latin typeface="Tahoma"/>
              <a:cs typeface="Tahoma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4280" y="1417638"/>
            <a:ext cx="7982520" cy="4687071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ru-RU" sz="2500" dirty="0" smtClean="0">
                <a:cs typeface="Tahoma"/>
              </a:rPr>
              <a:t>Указ Президента Республики Беларусь от 12 апреля 2018 г. № </a:t>
            </a:r>
            <a:r>
              <a:rPr lang="ru-RU" sz="2500" dirty="0">
                <a:cs typeface="Tahoma"/>
              </a:rPr>
              <a:t>135 ”</a:t>
            </a:r>
            <a:r>
              <a:rPr lang="ru-RU" sz="2500" dirty="0" smtClean="0">
                <a:cs typeface="Tahoma"/>
              </a:rPr>
              <a:t>Об обязательной юридической экспертизе технических нормативных правовых актов“;</a:t>
            </a:r>
          </a:p>
          <a:p>
            <a:pPr algn="just">
              <a:spcAft>
                <a:spcPts val="600"/>
              </a:spcAft>
            </a:pPr>
            <a:r>
              <a:rPr lang="ru-RU" sz="2500" dirty="0" smtClean="0">
                <a:cs typeface="Tahoma"/>
              </a:rPr>
              <a:t>Инструкция о порядке осуществления обязательной юридической экспертизы технических нормативных правовых актов, утвержденная постановлением Совета Министров  Республики  Беларусь  от  15  мая  2018 г.  № 353 </a:t>
            </a:r>
            <a:r>
              <a:rPr lang="ru-RU" sz="2500" dirty="0">
                <a:cs typeface="Tahoma"/>
              </a:rPr>
              <a:t>”Об обязательной юридической экспертизе технических нормативных правовых актов“</a:t>
            </a:r>
            <a:endParaRPr lang="ru-RU" sz="2500" dirty="0" smtClean="0">
              <a:cs typeface="Tahoma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 flipV="1">
            <a:off x="612157" y="5712822"/>
            <a:ext cx="6752223" cy="16345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>
              <a:latin typeface="Tahoma"/>
              <a:cs typeface="Tahoma"/>
            </a:endParaRPr>
          </a:p>
        </p:txBody>
      </p:sp>
      <p:pic>
        <p:nvPicPr>
          <p:cNvPr id="8" name="Изображение 7" descr="logo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57" y="341376"/>
            <a:ext cx="838443" cy="8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3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polos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57" y="-1"/>
            <a:ext cx="3716569" cy="6882535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12157" y="274638"/>
            <a:ext cx="6844346" cy="11430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1887C9"/>
                </a:solidFill>
                <a:latin typeface="Tahoma"/>
                <a:cs typeface="Tahoma"/>
              </a:rPr>
              <a:t>Предмет обязательной юридической экспертизы</a:t>
            </a:r>
            <a:endParaRPr lang="ru-RU" sz="2400" b="1" dirty="0">
              <a:solidFill>
                <a:srgbClr val="1887C9"/>
              </a:solidFill>
              <a:latin typeface="Tahoma"/>
              <a:cs typeface="Tahoma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12157" y="1417638"/>
            <a:ext cx="7885364" cy="4495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None/>
            </a:pPr>
            <a:r>
              <a:rPr lang="ru-RU" sz="2600" b="1" i="1" dirty="0" smtClean="0"/>
              <a:t>Юридической </a:t>
            </a:r>
            <a:r>
              <a:rPr lang="ru-RU" sz="2600" b="1" i="1" dirty="0"/>
              <a:t>экспертизе</a:t>
            </a:r>
            <a:r>
              <a:rPr lang="ru-RU" sz="2600" dirty="0"/>
              <a:t> подлежат </a:t>
            </a:r>
            <a:r>
              <a:rPr lang="ru-RU" sz="2600" b="1" i="1" dirty="0"/>
              <a:t>ТНПА</a:t>
            </a:r>
            <a:r>
              <a:rPr lang="ru-RU" sz="2600" dirty="0"/>
              <a:t>, </a:t>
            </a:r>
            <a:endParaRPr lang="ru-RU" sz="2600" dirty="0" smtClean="0"/>
          </a:p>
          <a:p>
            <a:pPr algn="just">
              <a:spcAft>
                <a:spcPts val="1200"/>
              </a:spcAft>
            </a:pPr>
            <a:r>
              <a:rPr lang="ru-RU" sz="2600" dirty="0" smtClean="0"/>
              <a:t>являющиеся </a:t>
            </a:r>
            <a:r>
              <a:rPr lang="ru-RU" sz="2600" dirty="0"/>
              <a:t>в соответствии с законодательными актами и постановлениями Совета Министров Республики Беларусь </a:t>
            </a:r>
            <a:r>
              <a:rPr lang="ru-RU" sz="2600" b="1" i="1" dirty="0"/>
              <a:t>обязательными для соблюдения</a:t>
            </a:r>
            <a:r>
              <a:rPr lang="ru-RU" sz="2600" dirty="0"/>
              <a:t> юридическими лицами и индивидуальными </a:t>
            </a:r>
            <a:r>
              <a:rPr lang="ru-RU" sz="2600" dirty="0">
                <a:cs typeface="Tahoma"/>
              </a:rPr>
              <a:t>предпринимателями</a:t>
            </a:r>
            <a:r>
              <a:rPr lang="ru-RU" sz="2600" dirty="0"/>
              <a:t>, </a:t>
            </a:r>
            <a:endParaRPr lang="ru-RU" sz="2600" dirty="0" smtClean="0"/>
          </a:p>
          <a:p>
            <a:pPr algn="just">
              <a:spcAft>
                <a:spcPts val="1200"/>
              </a:spcAft>
            </a:pPr>
            <a:r>
              <a:rPr lang="ru-RU" sz="2600" dirty="0" smtClean="0"/>
              <a:t>обязательность </a:t>
            </a:r>
            <a:r>
              <a:rPr lang="ru-RU" sz="2600" dirty="0"/>
              <a:t>соблюдения которых предусматривается проектами таких актов.</a:t>
            </a:r>
          </a:p>
          <a:p>
            <a:pPr marL="0" indent="0" algn="just">
              <a:spcAft>
                <a:spcPts val="600"/>
              </a:spcAft>
              <a:buNone/>
            </a:pPr>
            <a:endParaRPr lang="ru-RU" sz="2400" b="1" i="1" dirty="0" smtClean="0"/>
          </a:p>
        </p:txBody>
      </p:sp>
      <p:pic>
        <p:nvPicPr>
          <p:cNvPr id="8" name="Изображение 7" descr="logo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57" y="341376"/>
            <a:ext cx="838443" cy="8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7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polos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57" y="-1"/>
            <a:ext cx="3716569" cy="6882535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12157" y="274638"/>
            <a:ext cx="6844346" cy="11430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1887C9"/>
                </a:solidFill>
                <a:latin typeface="Tahoma"/>
                <a:cs typeface="Tahoma"/>
              </a:rPr>
              <a:t>Предмет обязательной юридической экспертизы</a:t>
            </a:r>
            <a:endParaRPr lang="ru-RU" sz="2400" b="1" dirty="0">
              <a:solidFill>
                <a:srgbClr val="1887C9"/>
              </a:solidFill>
              <a:latin typeface="Tahoma"/>
              <a:cs typeface="Tahoma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12157" y="1239141"/>
            <a:ext cx="7885364" cy="535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400"/>
              </a:lnSpc>
              <a:spcAft>
                <a:spcPts val="600"/>
              </a:spcAft>
              <a:buNone/>
            </a:pPr>
            <a:r>
              <a:rPr lang="ru-RU" sz="2900" dirty="0" smtClean="0"/>
              <a:t>Инструкцией определен</a:t>
            </a:r>
            <a:r>
              <a:rPr lang="ru-RU" sz="2900" b="1" i="1" dirty="0" smtClean="0"/>
              <a:t> перечень </a:t>
            </a:r>
            <a:r>
              <a:rPr lang="ru-RU" sz="2900" b="1" i="1" dirty="0"/>
              <a:t>видов ТНПА</a:t>
            </a:r>
            <a:r>
              <a:rPr lang="ru-RU" sz="2900" dirty="0"/>
              <a:t>, </a:t>
            </a:r>
            <a:r>
              <a:rPr lang="ru-RU" sz="2900" b="1" i="1" dirty="0"/>
              <a:t>подлежащих </a:t>
            </a:r>
            <a:r>
              <a:rPr lang="ru-RU" sz="2900" b="1" i="1" dirty="0" smtClean="0"/>
              <a:t>экспертизе.</a:t>
            </a:r>
          </a:p>
          <a:p>
            <a:pPr marL="0" indent="0" algn="just">
              <a:lnSpc>
                <a:spcPts val="2400"/>
              </a:lnSpc>
              <a:spcAft>
                <a:spcPts val="600"/>
              </a:spcAft>
              <a:buNone/>
            </a:pPr>
            <a:r>
              <a:rPr lang="ru-RU" sz="2900" dirty="0" smtClean="0"/>
              <a:t>В данный перечень включено </a:t>
            </a:r>
            <a:r>
              <a:rPr lang="ru-RU" sz="2900" b="1" dirty="0" smtClean="0"/>
              <a:t>23 вида </a:t>
            </a:r>
            <a:r>
              <a:rPr lang="ru-RU" sz="2900" dirty="0" smtClean="0"/>
              <a:t>ТНПА, принимаемых (издаваемых) </a:t>
            </a:r>
            <a:r>
              <a:rPr lang="ru-RU" sz="2900" b="1" dirty="0" smtClean="0"/>
              <a:t>50 нормотворческими </a:t>
            </a:r>
            <a:r>
              <a:rPr lang="ru-RU" sz="2900" b="1" smtClean="0"/>
              <a:t>органами</a:t>
            </a:r>
            <a:r>
              <a:rPr lang="ru-RU" sz="2900" smtClean="0"/>
              <a:t>.</a:t>
            </a:r>
            <a:endParaRPr lang="ru-RU" sz="2900" dirty="0" smtClean="0"/>
          </a:p>
          <a:p>
            <a:pPr marL="0" indent="0" algn="just">
              <a:lnSpc>
                <a:spcPts val="2400"/>
              </a:lnSpc>
              <a:spcAft>
                <a:spcPts val="600"/>
              </a:spcAft>
              <a:buNone/>
            </a:pPr>
            <a:r>
              <a:rPr lang="ru-RU" sz="2900" dirty="0">
                <a:cs typeface="Tahoma"/>
              </a:rPr>
              <a:t>С </a:t>
            </a:r>
            <a:r>
              <a:rPr lang="ru-RU" sz="2900" b="1" i="1" dirty="0">
                <a:cs typeface="Tahoma"/>
              </a:rPr>
              <a:t>1 февраля 2019 года</a:t>
            </a:r>
            <a:r>
              <a:rPr lang="ru-RU" sz="2900" dirty="0">
                <a:cs typeface="Tahoma"/>
              </a:rPr>
              <a:t> в соответствии с Законом Республики Беларусь ”О нормативных правовых актах“ указанный </a:t>
            </a:r>
            <a:r>
              <a:rPr lang="ru-RU" sz="2900" b="1" i="1" dirty="0">
                <a:cs typeface="Tahoma"/>
              </a:rPr>
              <a:t>перечень ТНПА будет расширен</a:t>
            </a:r>
            <a:r>
              <a:rPr lang="ru-RU" sz="2900" dirty="0">
                <a:cs typeface="Tahoma"/>
              </a:rPr>
              <a:t> правовыми актами, которые приобретут статус ТНПА. </a:t>
            </a:r>
          </a:p>
          <a:p>
            <a:pPr marL="0" indent="0" algn="just">
              <a:lnSpc>
                <a:spcPts val="2400"/>
              </a:lnSpc>
              <a:spcAft>
                <a:spcPts val="600"/>
              </a:spcAft>
              <a:buNone/>
            </a:pPr>
            <a:r>
              <a:rPr lang="ru-RU" sz="2900" dirty="0"/>
              <a:t> В перечень ТНПА, подлежащих экспертизе, будут включены дополнительно </a:t>
            </a:r>
            <a:r>
              <a:rPr lang="ru-RU" sz="2900" b="1" dirty="0"/>
              <a:t>14 видов</a:t>
            </a:r>
            <a:r>
              <a:rPr lang="ru-RU" sz="2900" dirty="0"/>
              <a:t> ТНПА, а </a:t>
            </a:r>
            <a:r>
              <a:rPr lang="ru-RU" sz="2900" dirty="0" smtClean="0"/>
              <a:t>количество нормотворческих </a:t>
            </a:r>
            <a:r>
              <a:rPr lang="ru-RU" sz="2900" dirty="0"/>
              <a:t>органов </a:t>
            </a:r>
            <a:r>
              <a:rPr lang="ru-RU" sz="2900" dirty="0" smtClean="0"/>
              <a:t>возрастет до </a:t>
            </a:r>
            <a:r>
              <a:rPr lang="ru-RU" sz="2900" b="1" dirty="0" smtClean="0"/>
              <a:t>170.</a:t>
            </a:r>
            <a:endParaRPr lang="ru-RU" sz="2900" dirty="0"/>
          </a:p>
          <a:p>
            <a:pPr marL="0" indent="0" algn="just">
              <a:lnSpc>
                <a:spcPct val="80000"/>
              </a:lnSpc>
              <a:spcAft>
                <a:spcPts val="600"/>
              </a:spcAft>
              <a:buNone/>
            </a:pPr>
            <a:endParaRPr lang="ru-RU" sz="2800" dirty="0" smtClean="0"/>
          </a:p>
          <a:p>
            <a:pPr marL="0" indent="0" algn="just">
              <a:lnSpc>
                <a:spcPct val="80000"/>
              </a:lnSpc>
              <a:spcAft>
                <a:spcPts val="600"/>
              </a:spcAft>
              <a:buNone/>
            </a:pPr>
            <a:endParaRPr lang="ru-RU" sz="2600" dirty="0"/>
          </a:p>
          <a:p>
            <a:pPr marL="0" indent="0" algn="just">
              <a:lnSpc>
                <a:spcPct val="80000"/>
              </a:lnSpc>
              <a:spcAft>
                <a:spcPts val="600"/>
              </a:spcAft>
              <a:buNone/>
            </a:pPr>
            <a:endParaRPr lang="ru-RU" sz="2600" dirty="0" smtClean="0"/>
          </a:p>
          <a:p>
            <a:pPr algn="just">
              <a:lnSpc>
                <a:spcPct val="80000"/>
              </a:lnSpc>
              <a:spcAft>
                <a:spcPts val="600"/>
              </a:spcAft>
            </a:pPr>
            <a:endParaRPr lang="ru-RU" sz="2450" dirty="0">
              <a:cs typeface="Tahoma"/>
            </a:endParaRPr>
          </a:p>
        </p:txBody>
      </p:sp>
      <p:pic>
        <p:nvPicPr>
          <p:cNvPr id="8" name="Изображение 7" descr="logo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57" y="341376"/>
            <a:ext cx="838443" cy="8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7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polos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57" y="-1"/>
            <a:ext cx="3716569" cy="6882535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12157" y="274638"/>
            <a:ext cx="6844346" cy="11430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1887C9"/>
                </a:solidFill>
                <a:latin typeface="Tahoma"/>
                <a:cs typeface="Tahoma"/>
              </a:rPr>
              <a:t>Предмет обязательной юридической экспертизы</a:t>
            </a:r>
            <a:endParaRPr lang="ru-RU" sz="2400" b="1" dirty="0">
              <a:solidFill>
                <a:srgbClr val="1887C9"/>
              </a:solidFill>
              <a:latin typeface="Tahoma"/>
              <a:cs typeface="Tahoma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12157" y="1417638"/>
            <a:ext cx="7885364" cy="4861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None/>
            </a:pPr>
            <a:r>
              <a:rPr lang="ru-RU" sz="2800" b="1" i="1" dirty="0" smtClean="0"/>
              <a:t>ТНПА</a:t>
            </a:r>
            <a:r>
              <a:rPr lang="ru-RU" sz="2800" b="1" i="1" dirty="0"/>
              <a:t>, не </a:t>
            </a:r>
            <a:r>
              <a:rPr lang="ru-RU" sz="2800" b="1" i="1" dirty="0" smtClean="0"/>
              <a:t>подлежащие обязательной юридической экспертизе</a:t>
            </a:r>
            <a:r>
              <a:rPr lang="ru-RU" sz="2800" dirty="0" smtClean="0"/>
              <a:t>:</a:t>
            </a:r>
          </a:p>
          <a:p>
            <a:pPr marL="0" indent="0" algn="just">
              <a:spcAft>
                <a:spcPts val="600"/>
              </a:spcAft>
              <a:buNone/>
            </a:pPr>
            <a:endParaRPr lang="ru-RU" sz="2800" dirty="0">
              <a:cs typeface="Tahoma"/>
            </a:endParaRPr>
          </a:p>
          <a:p>
            <a:pPr algn="just">
              <a:spcAft>
                <a:spcPts val="1200"/>
              </a:spcAft>
            </a:pPr>
            <a:r>
              <a:rPr lang="ru-RU" sz="2500" dirty="0" smtClean="0">
                <a:cs typeface="Tahoma"/>
              </a:rPr>
              <a:t>технические регламенты Республики Беларусь;</a:t>
            </a:r>
            <a:endParaRPr lang="ru-RU" sz="2500" dirty="0">
              <a:cs typeface="Tahoma"/>
            </a:endParaRPr>
          </a:p>
          <a:p>
            <a:pPr algn="just">
              <a:spcAft>
                <a:spcPts val="1200"/>
              </a:spcAft>
            </a:pPr>
            <a:r>
              <a:rPr lang="ru-RU" sz="2500" dirty="0" smtClean="0">
                <a:cs typeface="Tahoma"/>
              </a:rPr>
              <a:t>ТНПА, содержащие государственные секреты;</a:t>
            </a:r>
          </a:p>
          <a:p>
            <a:pPr algn="just">
              <a:spcAft>
                <a:spcPts val="1200"/>
              </a:spcAft>
            </a:pPr>
            <a:r>
              <a:rPr lang="ru-RU" sz="2500" dirty="0" smtClean="0">
                <a:cs typeface="Tahoma"/>
              </a:rPr>
              <a:t>ТНПА, утверждаемые субъектами хозяйствования (технические условия и стандарты организаций).</a:t>
            </a:r>
            <a:endParaRPr lang="ru-RU" sz="2500" dirty="0">
              <a:cs typeface="Tahoma"/>
            </a:endParaRPr>
          </a:p>
          <a:p>
            <a:pPr marL="0" indent="0">
              <a:buNone/>
            </a:pPr>
            <a:endParaRPr lang="ru-RU" sz="2000" dirty="0" smtClean="0">
              <a:latin typeface="Tahoma"/>
              <a:cs typeface="Tahoma"/>
            </a:endParaRPr>
          </a:p>
          <a:p>
            <a:pPr marL="0" indent="0">
              <a:buNone/>
            </a:pPr>
            <a:endParaRPr lang="ru-RU" sz="2000" dirty="0">
              <a:latin typeface="Tahoma"/>
              <a:cs typeface="Tahoma"/>
            </a:endParaRPr>
          </a:p>
          <a:p>
            <a:pPr marL="0" indent="0">
              <a:buNone/>
            </a:pPr>
            <a:endParaRPr lang="ru-RU" sz="2000" dirty="0">
              <a:latin typeface="Tahoma"/>
              <a:cs typeface="Tahoma"/>
            </a:endParaRPr>
          </a:p>
        </p:txBody>
      </p:sp>
      <p:pic>
        <p:nvPicPr>
          <p:cNvPr id="8" name="Изображение 7" descr="logo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57" y="341376"/>
            <a:ext cx="838443" cy="8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polos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57" y="-1"/>
            <a:ext cx="3716569" cy="6882535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12157" y="274637"/>
            <a:ext cx="6844346" cy="1266779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1887C9"/>
                </a:solidFill>
                <a:latin typeface="Tahoma"/>
                <a:cs typeface="Tahoma"/>
              </a:rPr>
              <a:t>Критерии оценки представленных на обязательную юридическую экспертизу ТНПА</a:t>
            </a:r>
            <a:endParaRPr lang="ru-RU" sz="2400" b="1" dirty="0">
              <a:solidFill>
                <a:srgbClr val="1887C9"/>
              </a:solidFill>
              <a:latin typeface="Tahoma"/>
              <a:cs typeface="Tahoma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12157" y="1816054"/>
            <a:ext cx="7885364" cy="3313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ru-RU" sz="2500" dirty="0"/>
              <a:t>соответствие </a:t>
            </a:r>
            <a:r>
              <a:rPr lang="ru-RU" sz="2500" dirty="0" smtClean="0"/>
              <a:t>законодательным </a:t>
            </a:r>
            <a:r>
              <a:rPr lang="ru-RU" sz="2500" dirty="0"/>
              <a:t>актам и постановлениям Совета Министров Республики </a:t>
            </a:r>
            <a:r>
              <a:rPr lang="ru-RU" sz="2500" dirty="0" smtClean="0"/>
              <a:t>Беларусь;</a:t>
            </a:r>
          </a:p>
          <a:p>
            <a:pPr algn="just">
              <a:spcAft>
                <a:spcPts val="600"/>
              </a:spcAft>
            </a:pPr>
            <a:r>
              <a:rPr lang="ru-RU" sz="2500" dirty="0">
                <a:cs typeface="Tahoma"/>
              </a:rPr>
              <a:t>недопустимость закрепления в таких актах положений, требующих урегулирования на уровне нормативных правовых актов, не являющихся </a:t>
            </a:r>
            <a:r>
              <a:rPr lang="ru-RU" sz="2500" dirty="0" smtClean="0">
                <a:cs typeface="Tahoma"/>
              </a:rPr>
              <a:t>техническими.</a:t>
            </a:r>
            <a:endParaRPr lang="ru-RU" sz="2500" dirty="0">
              <a:latin typeface="Tahoma"/>
              <a:cs typeface="Tahoma"/>
            </a:endParaRPr>
          </a:p>
        </p:txBody>
      </p:sp>
      <p:pic>
        <p:nvPicPr>
          <p:cNvPr id="8" name="Изображение 7" descr="logo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57" y="341376"/>
            <a:ext cx="838443" cy="8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6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polos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57" y="-1"/>
            <a:ext cx="3716569" cy="6882535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12157" y="274638"/>
            <a:ext cx="684434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1887C9"/>
                </a:solidFill>
                <a:latin typeface="Tahoma"/>
                <a:cs typeface="Tahoma"/>
              </a:rPr>
              <a:t>Критерии оценки представленных на обязательную юридическую экспертизу ТНПА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12157" y="1811382"/>
            <a:ext cx="7885364" cy="4467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800" dirty="0" smtClean="0"/>
              <a:t>При </a:t>
            </a:r>
            <a:r>
              <a:rPr lang="ru-RU" sz="2800" dirty="0"/>
              <a:t>направлении на обязательную юридическую экспертизу </a:t>
            </a:r>
            <a:r>
              <a:rPr lang="ru-RU" sz="2800" b="1" i="1" dirty="0"/>
              <a:t>правовых актов об изменении, дополнении, толковании ТНПА</a:t>
            </a:r>
            <a:r>
              <a:rPr lang="ru-RU" sz="2800" dirty="0"/>
              <a:t>, ранее не проходивших такую экспертизу, </a:t>
            </a:r>
            <a:r>
              <a:rPr lang="ru-RU" sz="2800" dirty="0" smtClean="0"/>
              <a:t>также </a:t>
            </a:r>
            <a:r>
              <a:rPr lang="ru-RU" sz="2800" b="1" i="1" dirty="0"/>
              <a:t>осуществляется оценка ТНПА</a:t>
            </a:r>
            <a:r>
              <a:rPr lang="ru-RU" sz="2800" dirty="0"/>
              <a:t>, изменение, дополнение, толкование которых предусматривается, </a:t>
            </a:r>
            <a:r>
              <a:rPr lang="ru-RU" sz="2800" b="1" i="1" dirty="0"/>
              <a:t>на предмет</a:t>
            </a:r>
            <a:r>
              <a:rPr lang="ru-RU" sz="2800" dirty="0"/>
              <a:t> их </a:t>
            </a:r>
            <a:r>
              <a:rPr lang="ru-RU" sz="2800" b="1" i="1" dirty="0"/>
              <a:t>соответствия установленным критериям</a:t>
            </a:r>
            <a:r>
              <a:rPr lang="ru-RU" sz="2800" dirty="0"/>
              <a:t>. </a:t>
            </a:r>
          </a:p>
          <a:p>
            <a:pPr marL="0" indent="0">
              <a:buNone/>
            </a:pPr>
            <a:endParaRPr lang="ru-RU" sz="2000" dirty="0">
              <a:latin typeface="Tahoma"/>
              <a:cs typeface="Tahoma"/>
            </a:endParaRPr>
          </a:p>
          <a:p>
            <a:pPr marL="0" indent="0">
              <a:buNone/>
            </a:pPr>
            <a:endParaRPr lang="ru-RU" sz="2000" dirty="0">
              <a:latin typeface="Tahoma"/>
              <a:cs typeface="Tahoma"/>
            </a:endParaRPr>
          </a:p>
        </p:txBody>
      </p:sp>
      <p:pic>
        <p:nvPicPr>
          <p:cNvPr id="8" name="Изображение 7" descr="logo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57" y="341376"/>
            <a:ext cx="838443" cy="8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7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1937</TotalTime>
  <Words>1543</Words>
  <Application>Microsoft Office PowerPoint</Application>
  <PresentationFormat>Экран (4:3)</PresentationFormat>
  <Paragraphs>160</Paragraphs>
  <Slides>30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Tahoma</vt:lpstr>
      <vt:lpstr>Times New Roman</vt:lpstr>
      <vt:lpstr>Тема Office</vt:lpstr>
      <vt:lpstr>Обязательная юридическая экспертиза технических нормативных правовых актов: актуальные вопросы правового регулирования</vt:lpstr>
      <vt:lpstr>Введение обязательной юридической экспертизы ТНПА</vt:lpstr>
      <vt:lpstr>Введение обязательной юридической экспертизы ТНПА</vt:lpstr>
      <vt:lpstr>Правовые основы обязательной юридической экспертизы ТНПА</vt:lpstr>
      <vt:lpstr>Предмет обязательной юридической экспертизы</vt:lpstr>
      <vt:lpstr>Предмет обязательной юридической экспертизы</vt:lpstr>
      <vt:lpstr>Предмет обязательной юридической экспертизы</vt:lpstr>
      <vt:lpstr>Критерии оценки представленных на обязательную юридическую экспертизу ТНПА</vt:lpstr>
      <vt:lpstr>Критерии оценки представленных на обязательную юридическую экспертизу ТНПА</vt:lpstr>
      <vt:lpstr>Результат обязательной юридической экспертизы</vt:lpstr>
      <vt:lpstr>Результат обязательной юридической экспертизы</vt:lpstr>
      <vt:lpstr>Результат обязательной юридической экспертизы</vt:lpstr>
      <vt:lpstr>Порядок направления ТНПА на обязательную юридическую экспертизу</vt:lpstr>
      <vt:lpstr>Сроки проведения обязательной юридической экспертизы ТНПА</vt:lpstr>
      <vt:lpstr>Проблемные вопросы, выявляемые при проведении обязательной юридической экспертизы ТНПА</vt:lpstr>
      <vt:lpstr>Проблемные вопросы: административные процедуры</vt:lpstr>
      <vt:lpstr>ТКП 45-1.01-234-2015 </vt:lpstr>
      <vt:lpstr>ТКП 45-1.01-234-2015</vt:lpstr>
      <vt:lpstr>ТКП 45-1.01-234-2015</vt:lpstr>
      <vt:lpstr>Проблемные вопросы: административные процедуры</vt:lpstr>
      <vt:lpstr>АП01.01-2018 (02190) Авиационные правила</vt:lpstr>
      <vt:lpstr>Презентация PowerPoint</vt:lpstr>
      <vt:lpstr>Проблемные вопросы: административные процедуры</vt:lpstr>
      <vt:lpstr>Презентация PowerPoint</vt:lpstr>
      <vt:lpstr>Проблемные вопросы: несоответствие законодательным актам и постановлениям Совета Министров Республики Беларусь</vt:lpstr>
      <vt:lpstr>Презентация PowerPoint</vt:lpstr>
      <vt:lpstr>Проблемные вопросы: технико-юридические замечания</vt:lpstr>
      <vt:lpstr>Проблемные вопросы: технико-юридические замечания</vt:lpstr>
      <vt:lpstr>Проблемные вопросы: технико-юридические замечания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Yauhen</dc:creator>
  <cp:lastModifiedBy>Бумина Марина Геннадьевна</cp:lastModifiedBy>
  <cp:revision>76</cp:revision>
  <cp:lastPrinted>2018-12-19T06:27:40Z</cp:lastPrinted>
  <dcterms:created xsi:type="dcterms:W3CDTF">2016-11-04T11:30:38Z</dcterms:created>
  <dcterms:modified xsi:type="dcterms:W3CDTF">2018-12-19T06:33:00Z</dcterms:modified>
</cp:coreProperties>
</file>